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6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7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8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9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28" r:id="rId2"/>
  </p:sldMasterIdLst>
  <p:notesMasterIdLst>
    <p:notesMasterId r:id="rId13"/>
  </p:notesMasterIdLst>
  <p:sldIdLst>
    <p:sldId id="256" r:id="rId3"/>
    <p:sldId id="258" r:id="rId4"/>
    <p:sldId id="264" r:id="rId5"/>
    <p:sldId id="271" r:id="rId6"/>
    <p:sldId id="269" r:id="rId7"/>
    <p:sldId id="267" r:id="rId8"/>
    <p:sldId id="268" r:id="rId9"/>
    <p:sldId id="270" r:id="rId10"/>
    <p:sldId id="266" r:id="rId11"/>
    <p:sldId id="272" r:id="rId12"/>
  </p:sldIdLst>
  <p:sldSz cx="9144000" cy="6858000" type="screen4x3"/>
  <p:notesSz cx="6797675" cy="9926638"/>
  <p:custDataLst>
    <p:tags r:id="rId14"/>
  </p:custDataLst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orbel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orbel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orbel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orbel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50E82"/>
    <a:srgbClr val="000000"/>
    <a:srgbClr val="FFCC00"/>
    <a:srgbClr val="CC6600"/>
    <a:srgbClr val="996633"/>
    <a:srgbClr val="993300"/>
    <a:srgbClr val="FFCC99"/>
    <a:srgbClr val="CC99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35" autoAdjust="0"/>
    <p:restoredTop sz="94600" autoAdjust="0"/>
  </p:normalViewPr>
  <p:slideViewPr>
    <p:cSldViewPr>
      <p:cViewPr varScale="1">
        <p:scale>
          <a:sx n="74" d="100"/>
          <a:sy n="74" d="100"/>
        </p:scale>
        <p:origin x="1248" y="5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presProps" Target="pres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ags" Target="tags/tag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7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8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9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6.8248754862456296E-2"/>
          <c:y val="7.8805996030471087E-2"/>
          <c:w val="0.93007357049548633"/>
          <c:h val="0.92119408193454455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explosion val="13"/>
          <c:dPt>
            <c:idx val="0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461A-4571-8125-C63F25BDB047}"/>
              </c:ext>
            </c:extLst>
          </c:dPt>
          <c:dPt>
            <c:idx val="1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461A-4571-8125-C63F25BDB047}"/>
              </c:ext>
            </c:extLst>
          </c:dPt>
          <c:dPt>
            <c:idx val="2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461A-4571-8125-C63F25BDB047}"/>
              </c:ext>
            </c:extLst>
          </c:dPt>
          <c:dPt>
            <c:idx val="3"/>
            <c:bubble3D val="0"/>
            <c:spPr>
              <a:solidFill>
                <a:schemeClr val="accent6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461A-4571-8125-C63F25BDB047}"/>
              </c:ext>
            </c:extLst>
          </c:dPt>
          <c:dPt>
            <c:idx val="4"/>
            <c:bubble3D val="0"/>
            <c:spPr>
              <a:solidFill>
                <a:schemeClr val="accent5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8-1299-4064-9F41-E3A5504DE011}"/>
              </c:ext>
            </c:extLst>
          </c:dPt>
          <c:dPt>
            <c:idx val="5"/>
            <c:bubble3D val="0"/>
            <c:spPr>
              <a:solidFill>
                <a:schemeClr val="accent4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9-1299-4064-9F41-E3A5504DE011}"/>
              </c:ext>
            </c:extLst>
          </c:dPt>
          <c:dLbls>
            <c:dLbl>
              <c:idx val="0"/>
              <c:layout>
                <c:manualLayout>
                  <c:x val="1.0124371090616723E-2"/>
                  <c:y val="4.597266970336629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 smtClean="0"/>
                      <a:t>128</a:t>
                    </a:r>
                    <a:r>
                      <a:rPr lang="ru-RU" baseline="0" dirty="0" smtClean="0"/>
                      <a:t> 000,0</a:t>
                    </a:r>
                    <a:r>
                      <a:rPr lang="ru-RU" dirty="0" smtClean="0"/>
                      <a:t> </a:t>
                    </a:r>
                    <a:r>
                      <a:rPr lang="ru-RU" baseline="0" dirty="0"/>
                      <a:t>тис. </a:t>
                    </a:r>
                    <a:r>
                      <a:rPr lang="ru-RU" baseline="0" dirty="0" err="1"/>
                      <a:t>грн</a:t>
                    </a:r>
                    <a:endParaRPr lang="ru-RU" baseline="0" dirty="0"/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0C7CC42F-A152-46F7-8CF1-108F263EA529}" type="CATEGORYNAME">
                      <a:rPr lang="ru-RU" smtClean="0"/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r>
                      <a:rPr lang="ru-RU" baseline="0" dirty="0" smtClean="0"/>
                      <a:t>23,9 </a:t>
                    </a:r>
                    <a:r>
                      <a:rPr lang="ru-RU" baseline="0" dirty="0"/>
                      <a:t>%</a:t>
                    </a:r>
                  </a:p>
                </c:rich>
              </c:tx>
              <c:spPr>
                <a:solidFill>
                  <a:srgbClr val="C62324"/>
                </a:solidFill>
                <a:ln w="9525" cap="flat" cmpd="sng" algn="ctr">
                  <a:solidFill>
                    <a:prstClr val="black">
                      <a:lumMod val="25000"/>
                      <a:lumOff val="75000"/>
                    </a:prst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461A-4571-8125-C63F25BDB047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>
                        <a:gd name="adj1" fmla="val -17109"/>
                        <a:gd name="adj2" fmla="val -25413"/>
                      </a:avLst>
                    </a:prstGeom>
                  </c15:spPr>
                  <c15:layout/>
                  <c15:dlblFieldTable/>
                  <c15:showDataLabelsRange val="0"/>
                </c:ext>
              </c:extLst>
            </c:dLbl>
            <c:dLbl>
              <c:idx val="1"/>
              <c:layout>
                <c:manualLayout>
                  <c:x val="2.9360443805135236E-2"/>
                  <c:y val="-1.7875284307687048E-2"/>
                </c:manualLayout>
              </c:layout>
              <c:tx>
                <c:rich>
                  <a:bodyPr/>
                  <a:lstStyle/>
                  <a:p>
                    <a:r>
                      <a:rPr lang="ru-RU" dirty="0" smtClean="0"/>
                      <a:t>138</a:t>
                    </a:r>
                    <a:r>
                      <a:rPr lang="ru-RU" baseline="0" dirty="0" smtClean="0"/>
                      <a:t> 780,0</a:t>
                    </a:r>
                    <a:r>
                      <a:rPr lang="ru-RU" dirty="0" smtClean="0"/>
                      <a:t> </a:t>
                    </a:r>
                    <a:r>
                      <a:rPr lang="ru-RU" dirty="0"/>
                      <a:t>тис. </a:t>
                    </a:r>
                    <a:r>
                      <a:rPr lang="ru-RU" dirty="0" err="1"/>
                      <a:t>грн</a:t>
                    </a:r>
                    <a:r>
                      <a:rPr lang="ru-RU" dirty="0"/>
                      <a:t> </a:t>
                    </a:r>
                  </a:p>
                  <a:p>
                    <a:fld id="{7655D83F-ECD5-4210-ACF5-63A1721BAC8F}" type="CATEGORYNAME">
                      <a:rPr lang="ru-RU" smtClean="0"/>
                      <a:pPr/>
                      <a:t>[ИМЯ КАТЕГОРИИ]</a:t>
                    </a:fld>
                    <a:endParaRPr lang="ru-RU" dirty="0"/>
                  </a:p>
                  <a:p>
                    <a:r>
                      <a:rPr lang="ru-RU" baseline="0" dirty="0" smtClean="0"/>
                      <a:t>25,9  </a:t>
                    </a:r>
                    <a:r>
                      <a:rPr lang="ru-RU" baseline="0" dirty="0"/>
                      <a:t>%</a:t>
                    </a:r>
                  </a:p>
                </c:rich>
              </c:tx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461A-4571-8125-C63F25BDB047}"/>
                </c:ext>
                <c:ext xmlns:c15="http://schemas.microsoft.com/office/drawing/2012/chart" uri="{CE6537A1-D6FC-4f65-9D91-7224C49458BB}">
                  <c15:layout>
                    <c:manualLayout>
                      <c:w val="0.1880767974840454"/>
                      <c:h val="0.19267453766398326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2"/>
              <c:layout>
                <c:manualLayout>
                  <c:x val="0"/>
                  <c:y val="0.12364101060843086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 smtClean="0"/>
                      <a:t>45</a:t>
                    </a:r>
                    <a:r>
                      <a:rPr lang="ru-RU" baseline="0" dirty="0" smtClean="0"/>
                      <a:t> 185,0</a:t>
                    </a:r>
                    <a:r>
                      <a:rPr lang="ru-RU" dirty="0" smtClean="0"/>
                      <a:t>тис</a:t>
                    </a:r>
                    <a:r>
                      <a:rPr lang="ru-RU" dirty="0"/>
                      <a:t>. </a:t>
                    </a:r>
                    <a:r>
                      <a:rPr lang="ru-RU" dirty="0" err="1"/>
                      <a:t>грн</a:t>
                    </a:r>
                    <a:r>
                      <a:rPr lang="ru-RU" dirty="0"/>
                      <a:t> </a:t>
                    </a:r>
                    <a:fld id="{A1BBC8DB-8D98-4DDF-A7DC-7B91CE8492B2}" type="CATEGORYNAME">
                      <a:rPr lang="ru-RU" smtClean="0"/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r>
                      <a:rPr lang="ru-RU" baseline="0" dirty="0" smtClean="0"/>
                      <a:t>8,5 </a:t>
                    </a:r>
                    <a:r>
                      <a:rPr lang="ru-RU" baseline="0" dirty="0"/>
                      <a:t>%</a:t>
                    </a:r>
                  </a:p>
                </c:rich>
              </c:tx>
              <c:spPr>
                <a:solidFill>
                  <a:srgbClr val="6A9E1F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461A-4571-8125-C63F25BDB047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>
                    <c:manualLayout>
                      <c:w val="0.17311876704699766"/>
                      <c:h val="0.1426597441554113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3"/>
              <c:layout>
                <c:manualLayout>
                  <c:x val="-5.1229497369174697E-2"/>
                  <c:y val="1.2529576293324766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 smtClean="0"/>
                      <a:t>23</a:t>
                    </a:r>
                    <a:r>
                      <a:rPr lang="ru-RU" baseline="0" dirty="0" smtClean="0"/>
                      <a:t> 000,0</a:t>
                    </a:r>
                    <a:r>
                      <a:rPr lang="ru-RU" dirty="0" smtClean="0"/>
                      <a:t> </a:t>
                    </a:r>
                    <a:r>
                      <a:rPr lang="ru-RU" dirty="0"/>
                      <a:t>тис. </a:t>
                    </a:r>
                    <a:r>
                      <a:rPr lang="ru-RU" dirty="0" err="1"/>
                      <a:t>грн</a:t>
                    </a:r>
                    <a:r>
                      <a:rPr lang="ru-RU" dirty="0"/>
                      <a:t> </a:t>
                    </a:r>
                    <a:fld id="{99C67FE4-1BB6-4C05-AA08-997D7C4AAC58}" type="CATEGORYNAME">
                      <a:rPr lang="ru-RU" smtClean="0"/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r>
                      <a:rPr lang="ru-RU" baseline="0" dirty="0" smtClean="0"/>
                      <a:t>4,3  </a:t>
                    </a:r>
                    <a:r>
                      <a:rPr lang="ru-RU" baseline="0" dirty="0"/>
                      <a:t>%</a:t>
                    </a:r>
                  </a:p>
                </c:rich>
              </c:tx>
              <c:spPr>
                <a:solidFill>
                  <a:srgbClr val="E87D37">
                    <a:lumMod val="50000"/>
                  </a:srgbClr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461A-4571-8125-C63F25BDB047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>
                    <c:manualLayout>
                      <c:w val="0.17362575175872705"/>
                      <c:h val="0.17102980621200817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4"/>
              <c:layout>
                <c:manualLayout>
                  <c:x val="7.3815283198119794E-2"/>
                  <c:y val="-1.2226022505435905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 smtClean="0"/>
                      <a:t>179</a:t>
                    </a:r>
                    <a:r>
                      <a:rPr lang="ru-RU" baseline="0" dirty="0" smtClean="0"/>
                      <a:t> 643,4</a:t>
                    </a:r>
                    <a:r>
                      <a:rPr lang="ru-RU" dirty="0" smtClean="0"/>
                      <a:t> </a:t>
                    </a:r>
                    <a:r>
                      <a:rPr lang="ru-RU" dirty="0"/>
                      <a:t>тис. </a:t>
                    </a:r>
                    <a:r>
                      <a:rPr lang="ru-RU" dirty="0" err="1"/>
                      <a:t>грн</a:t>
                    </a:r>
                    <a:r>
                      <a:rPr lang="ru-RU" dirty="0"/>
                      <a:t> </a:t>
                    </a:r>
                    <a:fld id="{9BDA6199-624B-44DE-846F-452E3C94EBBB}" type="CATEGORYNAME">
                      <a:rPr lang="ru-RU" smtClean="0"/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r>
                      <a:rPr lang="ru-RU" baseline="0" dirty="0" smtClean="0"/>
                      <a:t>33,6 </a:t>
                    </a:r>
                    <a:r>
                      <a:rPr lang="ru-RU" baseline="0" dirty="0"/>
                      <a:t>%</a:t>
                    </a:r>
                  </a:p>
                </c:rich>
              </c:tx>
              <c:spPr>
                <a:solidFill>
                  <a:srgbClr val="E87D37">
                    <a:lumMod val="75000"/>
                  </a:srgbClr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8-1299-4064-9F41-E3A5504DE011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>
                    <c:manualLayout>
                      <c:w val="0.16366068852698087"/>
                      <c:h val="0.14239352534403085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5"/>
              <c:layout>
                <c:manualLayout>
                  <c:x val="0.3141494175620137"/>
                  <c:y val="1.4011240814512676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 smtClean="0"/>
                      <a:t>20</a:t>
                    </a:r>
                    <a:r>
                      <a:rPr lang="ru-RU" baseline="0" dirty="0" smtClean="0"/>
                      <a:t> 050,0</a:t>
                    </a:r>
                    <a:r>
                      <a:rPr lang="ru-RU" dirty="0" smtClean="0"/>
                      <a:t>тис</a:t>
                    </a:r>
                    <a:r>
                      <a:rPr lang="ru-RU" dirty="0"/>
                      <a:t>. </a:t>
                    </a:r>
                    <a:r>
                      <a:rPr lang="ru-RU" dirty="0" err="1"/>
                      <a:t>грн</a:t>
                    </a:r>
                    <a:endParaRPr lang="ru-RU" dirty="0"/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A88A3380-F481-40AF-85F4-51A735CA1D83}" type="CATEGORYNAME">
                      <a:rPr lang="ru-RU" smtClean="0"/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r>
                      <a:rPr lang="ru-RU" baseline="0" dirty="0" smtClean="0"/>
                      <a:t>3,8 </a:t>
                    </a:r>
                    <a:r>
                      <a:rPr lang="ru-RU" baseline="0" dirty="0"/>
                      <a:t>%</a:t>
                    </a:r>
                  </a:p>
                </c:rich>
              </c:tx>
              <c:spPr>
                <a:solidFill>
                  <a:srgbClr val="6A9E1F">
                    <a:lumMod val="50000"/>
                  </a:srgbClr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9-1299-4064-9F41-E3A5504DE011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>
                    <c:manualLayout>
                      <c:w val="0.16969034567956029"/>
                      <c:h val="0.16089938419540684"/>
                    </c:manualLayout>
                  </c15:layout>
                  <c15:dlblFieldTable/>
                  <c15:showDataLabelsRange val="0"/>
                </c:ext>
              </c:extLst>
            </c:dLbl>
            <c:spPr>
              <a:solidFill>
                <a:srgbClr val="E87D37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6576" tIns="18288" rIns="36576" bIns="18288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tx1"/>
                    </a:solidFill>
                    <a:latin typeface="Book Antiqua" panose="02040602050305030304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</c15:spPr>
              </c:ext>
            </c:extLst>
          </c:dLbls>
          <c:cat>
            <c:strRef>
              <c:f>Лист1!$A$2:$A$7</c:f>
              <c:strCache>
                <c:ptCount val="6"/>
                <c:pt idx="0">
                  <c:v>Плата за землю</c:v>
                </c:pt>
                <c:pt idx="1">
                  <c:v>Податок на доходи фізичних осіб</c:v>
                </c:pt>
                <c:pt idx="2">
                  <c:v>Единий податок</c:v>
                </c:pt>
                <c:pt idx="3">
                  <c:v>Податок на нерухоме майно</c:v>
                </c:pt>
                <c:pt idx="4">
                  <c:v>Інше</c:v>
                </c:pt>
                <c:pt idx="5">
                  <c:v>Акцзний податок </c:v>
                </c:pt>
              </c:strCache>
            </c:strRef>
          </c:cat>
          <c:val>
            <c:numRef>
              <c:f>Лист1!$B$2:$B$7</c:f>
              <c:numCache>
                <c:formatCode>#,##0.00</c:formatCode>
                <c:ptCount val="6"/>
                <c:pt idx="0">
                  <c:v>128000</c:v>
                </c:pt>
                <c:pt idx="1">
                  <c:v>138780</c:v>
                </c:pt>
                <c:pt idx="2" formatCode="General">
                  <c:v>45185</c:v>
                </c:pt>
                <c:pt idx="3" formatCode="General">
                  <c:v>23000</c:v>
                </c:pt>
                <c:pt idx="4" formatCode="General">
                  <c:v>179643.4</c:v>
                </c:pt>
                <c:pt idx="5" formatCode="General">
                  <c:v>20050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461A-4571-8125-C63F25BDB047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Столбец2</c:v>
                </c:pt>
              </c:strCache>
            </c:strRef>
          </c:tx>
          <c:dPt>
            <c:idx val="0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D-9C20-4353-A0B9-B928DCE61F99}"/>
              </c:ext>
            </c:extLst>
          </c:dPt>
          <c:dPt>
            <c:idx val="1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F-9C20-4353-A0B9-B928DCE61F99}"/>
              </c:ext>
            </c:extLst>
          </c:dPt>
          <c:dPt>
            <c:idx val="2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1-9C20-4353-A0B9-B928DCE61F99}"/>
              </c:ext>
            </c:extLst>
          </c:dPt>
          <c:dPt>
            <c:idx val="3"/>
            <c:bubble3D val="0"/>
            <c:spPr>
              <a:solidFill>
                <a:schemeClr val="accent6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3-9C20-4353-A0B9-B928DCE61F99}"/>
              </c:ext>
            </c:extLst>
          </c:dPt>
          <c:dPt>
            <c:idx val="4"/>
            <c:bubble3D val="0"/>
            <c:spPr>
              <a:solidFill>
                <a:schemeClr val="accent5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5-9C20-4353-A0B9-B928DCE61F99}"/>
              </c:ext>
            </c:extLst>
          </c:dPt>
          <c:dPt>
            <c:idx val="5"/>
            <c:bubble3D val="0"/>
            <c:spPr>
              <a:solidFill>
                <a:schemeClr val="accent4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7-9C20-4353-A0B9-B928DCE61F99}"/>
              </c:ext>
            </c:extLst>
          </c:dPt>
          <c:cat>
            <c:strRef>
              <c:f>Лист1!$A$2:$A$7</c:f>
              <c:strCache>
                <c:ptCount val="6"/>
                <c:pt idx="0">
                  <c:v>Плата за землю</c:v>
                </c:pt>
                <c:pt idx="1">
                  <c:v>Податок на доходи фізичних осіб</c:v>
                </c:pt>
                <c:pt idx="2">
                  <c:v>Единий податок</c:v>
                </c:pt>
                <c:pt idx="3">
                  <c:v>Податок на нерухоме майно</c:v>
                </c:pt>
                <c:pt idx="4">
                  <c:v>Інше</c:v>
                </c:pt>
                <c:pt idx="5">
                  <c:v>Акцзний податок </c:v>
                </c:pt>
              </c:strCache>
            </c:strRef>
          </c:cat>
          <c:val>
            <c:numRef>
              <c:f>Лист1!$C$2:$C$7</c:f>
              <c:numCache>
                <c:formatCode>General</c:formatCode>
                <c:ptCount val="6"/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C-B98C-4DAC-9445-8814B029EEC3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Столбец3</c:v>
                </c:pt>
              </c:strCache>
            </c:strRef>
          </c:tx>
          <c:cat>
            <c:strRef>
              <c:f>Лист1!$A$2:$A$7</c:f>
              <c:strCache>
                <c:ptCount val="6"/>
                <c:pt idx="0">
                  <c:v>Плата за землю</c:v>
                </c:pt>
                <c:pt idx="1">
                  <c:v>Податок на доходи фізичних осіб</c:v>
                </c:pt>
                <c:pt idx="2">
                  <c:v>Единий податок</c:v>
                </c:pt>
                <c:pt idx="3">
                  <c:v>Податок на нерухоме майно</c:v>
                </c:pt>
                <c:pt idx="4">
                  <c:v>Інше</c:v>
                </c:pt>
                <c:pt idx="5">
                  <c:v>Акцзний податок </c:v>
                </c:pt>
              </c:strCache>
            </c:strRef>
          </c:cat>
          <c:val>
            <c:numRef>
              <c:f>Лист1!$D$2:$D$7</c:f>
              <c:numCache>
                <c:formatCode>0.00%</c:formatCode>
                <c:ptCount val="6"/>
                <c:pt idx="0">
                  <c:v>0</c:v>
                </c:pt>
                <c:pt idx="1">
                  <c:v>0.48842240408137844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18-1557-426B-B9CE-9E54AD78579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 w="25400"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b="1">
          <a:solidFill>
            <a:schemeClr val="tx1"/>
          </a:solidFill>
          <a:latin typeface="Book Antiqua" panose="02040602050305030304" pitchFamily="18" charset="0"/>
        </a:defRPr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7.6677932011747121E-2"/>
          <c:y val="0.16655504630940851"/>
          <c:w val="0.82916666666666672"/>
          <c:h val="0.81341094375757195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explosion val="2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2DFE-47E8-98FA-B9AB64F1ED92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2DFE-47E8-98FA-B9AB64F1ED92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2DFE-47E8-98FA-B9AB64F1ED92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2DFE-47E8-98FA-B9AB64F1ED92}"/>
              </c:ext>
            </c:extLst>
          </c:dPt>
          <c:dLbls>
            <c:dLbl>
              <c:idx val="0"/>
              <c:layout>
                <c:manualLayout>
                  <c:x val="-0.2350392671254557"/>
                  <c:y val="-4.4713341710076029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32,3 тис </a:t>
                    </a:r>
                    <a:r>
                      <a:rPr lang="ru-RU" dirty="0" err="1"/>
                      <a:t>грн</a:t>
                    </a:r>
                    <a:r>
                      <a:rPr lang="ru-RU" dirty="0"/>
                      <a:t> </a:t>
                    </a:r>
                    <a:fld id="{C205941C-52E4-42A4-9EB9-4EDCBE9A66C0}" type="CATEGORYNAME">
                      <a:rPr lang="en-US" smtClean="0"/>
                      <a:pPr>
                        <a:defRPr/>
                      </a:pPr>
                      <a:t>[ИМЯ КАТЕГОРИИ]</a:t>
                    </a:fld>
                    <a:r>
                      <a:rPr lang="en-US" baseline="0" dirty="0"/>
                      <a:t>
</a:t>
                    </a:r>
                    <a:fld id="{84AED042-0141-45D9-AB17-9721FB31293F}" type="PERCENTAGE">
                      <a:rPr lang="en-US" baseline="0"/>
                      <a:pPr>
                        <a:defRPr/>
                      </a:pPr>
                      <a:t>[ПРОЦЕНТ]</a:t>
                    </a:fld>
                    <a:endParaRPr lang="en-US" baseline="0" dirty="0"/>
                  </a:p>
                </c:rich>
              </c:tx>
              <c:spPr>
                <a:solidFill>
                  <a:srgbClr val="052F61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2DFE-47E8-98FA-B9AB64F1ED92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dlblFieldTable/>
                  <c15:showDataLabelsRange val="0"/>
                </c:ext>
              </c:extLst>
            </c:dLbl>
            <c:dLbl>
              <c:idx val="1"/>
              <c:layout>
                <c:manualLayout>
                  <c:x val="9.4462643563713047E-2"/>
                  <c:y val="-5.5847863539419028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 smtClean="0"/>
                      <a:t>11</a:t>
                    </a:r>
                    <a:r>
                      <a:rPr lang="ru-RU" baseline="0" dirty="0" smtClean="0"/>
                      <a:t> 733,0 </a:t>
                    </a:r>
                    <a:r>
                      <a:rPr lang="ru-RU" dirty="0" err="1"/>
                      <a:t>Власні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надходження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бюджетних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установ</a:t>
                    </a:r>
                    <a:r>
                      <a:rPr lang="ru-RU" baseline="0" dirty="0"/>
                      <a:t>
</a:t>
                    </a:r>
                  </a:p>
                </c:rich>
              </c:tx>
              <c:spPr>
                <a:solidFill>
                  <a:srgbClr val="A50E82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</c:ext>
              </c:extLst>
            </c:dLbl>
            <c:dLbl>
              <c:idx val="2"/>
              <c:layout>
                <c:manualLayout>
                  <c:x val="2.0833333333333333E-3"/>
                  <c:y val="-0.18124999999999999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2DFE-47E8-98FA-B9AB64F1ED92}"/>
                </c:ex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-0.17681552154582408"/>
                  <c:y val="-1.7942939829846762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 smtClean="0"/>
                      <a:t>225,1  </a:t>
                    </a:r>
                    <a:r>
                      <a:rPr lang="ru-RU" dirty="0"/>
                      <a:t>тис. </a:t>
                    </a:r>
                    <a:r>
                      <a:rPr lang="ru-RU" dirty="0" err="1"/>
                      <a:t>грн</a:t>
                    </a:r>
                    <a:r>
                      <a:rPr lang="ru-RU" dirty="0"/>
                      <a:t> </a:t>
                    </a:r>
                    <a:fld id="{58617E40-7CE4-4E8C-866C-85FE1BDABBE5}" type="CATEGORYNAME">
                      <a:rPr lang="ru-RU" smtClean="0"/>
                      <a:pPr>
                        <a:defRPr/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</a:p>
                </c:rich>
              </c:tx>
              <c:spPr>
                <a:solidFill>
                  <a:srgbClr val="6A9E1F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2DFE-47E8-98FA-B9AB64F1ED92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>
                    <c:manualLayout>
                      <c:w val="0.18865736616266957"/>
                      <c:h val="0.13816637744475962"/>
                    </c:manualLayout>
                  </c15:layout>
                  <c15:dlblFieldTable/>
                  <c15:showDataLabelsRange val="0"/>
                </c:ext>
              </c:extLst>
            </c:dLbl>
            <c:spPr>
              <a:solidFill>
                <a:srgbClr val="14967C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6576" tIns="18288" rIns="36576" bIns="18288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tx1"/>
                    </a:solidFill>
                    <a:latin typeface="Book Antiqua" panose="02040602050305030304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Лист1!$A$2:$A$5</c:f>
              <c:strCache>
                <c:ptCount val="4"/>
                <c:pt idx="1">
                  <c:v>Власні надходження бюджетних установ</c:v>
                </c:pt>
                <c:pt idx="3">
                  <c:v>Екологічний фонд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1">
                  <c:v>11733</c:v>
                </c:pt>
                <c:pt idx="3">
                  <c:v>225.1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DFE-47E8-98FA-B9AB64F1ED9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b="1">
          <a:solidFill>
            <a:schemeClr val="tx1"/>
          </a:solidFill>
          <a:latin typeface="Book Antiqua" panose="02040602050305030304" pitchFamily="18" charset="0"/>
        </a:defRPr>
      </a:pPr>
      <a:endParaRPr lang="ru-RU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6195339644123113"/>
          <c:y val="0.16856633985112762"/>
          <c:w val="0.8380465662545431"/>
          <c:h val="0.81600127542266854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explosion val="10"/>
          <c:dPt>
            <c:idx val="0"/>
            <c:bubble3D val="0"/>
            <c:explosion val="3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BC9B-40C2-ADB6-A03DBF5266EF}"/>
              </c:ext>
            </c:extLst>
          </c:dPt>
          <c:dPt>
            <c:idx val="1"/>
            <c:bubble3D val="0"/>
            <c:explosion val="6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6-BC9B-40C2-ADB6-A03DBF5266EF}"/>
              </c:ext>
            </c:extLst>
          </c:dPt>
          <c:dPt>
            <c:idx val="2"/>
            <c:bubble3D val="0"/>
            <c:explosion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9-BC9B-40C2-ADB6-A03DBF5266EF}"/>
              </c:ext>
            </c:extLst>
          </c:dPt>
          <c:dPt>
            <c:idx val="3"/>
            <c:bubble3D val="0"/>
            <c:explosion val="2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BC9B-40C2-ADB6-A03DBF5266EF}"/>
              </c:ext>
            </c:extLst>
          </c:dPt>
          <c:dPt>
            <c:idx val="4"/>
            <c:bubble3D val="0"/>
            <c:explosion val="3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BC9B-40C2-ADB6-A03DBF5266EF}"/>
              </c:ext>
            </c:extLst>
          </c:dPt>
          <c:dPt>
            <c:idx val="5"/>
            <c:bubble3D val="0"/>
            <c:explosion val="4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BC9B-40C2-ADB6-A03DBF5266EF}"/>
              </c:ext>
            </c:extLst>
          </c:dPt>
          <c:dPt>
            <c:idx val="6"/>
            <c:bubble3D val="0"/>
            <c:explosion val="2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8-BC9B-40C2-ADB6-A03DBF5266EF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C9B-40C2-ADB6-A03DBF5266EF}"/>
              </c:ext>
            </c:extLst>
          </c:dPt>
          <c:dLbls>
            <c:dLbl>
              <c:idx val="0"/>
              <c:layout>
                <c:manualLayout>
                  <c:x val="3.6567310422298639E-2"/>
                  <c:y val="-6.8019059553946701E-2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53 207,5 тис грн 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DCA1535B-9624-425C-BE36-1E254E95F02B}" type="CATEGORYNAME">
                      <a:rPr lang="ru-RU" b="1" baseline="0" smtClean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
10 %</a:t>
                    </a:r>
                  </a:p>
                </c:rich>
              </c:tx>
              <c:spPr>
                <a:solidFill>
                  <a:srgbClr val="052F61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>
                  <a:softEdge rad="0"/>
                </a:effectLst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BC9B-40C2-ADB6-A03DBF5266EF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/>
                  <c15:dlblFieldTable/>
                  <c15:showDataLabelsRange val="0"/>
                </c:ext>
              </c:extLst>
            </c:dLbl>
            <c:dLbl>
              <c:idx val="1"/>
              <c:layout>
                <c:manualLayout>
                  <c:x val="-6.1176488462345698E-2"/>
                  <c:y val="0.12488508221308728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258 765,6 тис грн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112E7EE8-FA05-4991-A995-7A2887E4B22D}" type="CATEGORYNAME">
                      <a:rPr lang="ru-RU" b="1" baseline="0" smtClean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
47 %</a:t>
                    </a:r>
                  </a:p>
                </c:rich>
              </c:tx>
              <c:spPr>
                <a:solidFill>
                  <a:srgbClr val="A50E82"/>
                </a:solidFill>
                <a:ln w="9525" cap="flat" cmpd="sng" algn="ctr">
                  <a:solidFill>
                    <a:prstClr val="black">
                      <a:lumMod val="25000"/>
                      <a:lumOff val="75000"/>
                    </a:prst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>
                  <a:softEdge rad="0"/>
                </a:effectLst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6-BC9B-40C2-ADB6-A03DBF5266EF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>
                        <a:gd name="adj1" fmla="val -173307"/>
                        <a:gd name="adj2" fmla="val -187783"/>
                      </a:avLst>
                    </a:prstGeom>
                  </c15:spPr>
                  <c15:layout/>
                  <c15:dlblFieldTable/>
                  <c15:showDataLabelsRange val="0"/>
                </c:ext>
              </c:extLst>
            </c:dLbl>
            <c:dLbl>
              <c:idx val="2"/>
              <c:layout>
                <c:manualLayout>
                  <c:x val="0.11617785583178315"/>
                  <c:y val="0.12600561743139635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dirty="0">
                        <a:latin typeface="Book Antiqua" panose="02040602050305030304" pitchFamily="18" charset="0"/>
                      </a:rPr>
                      <a:t>26 024,0 тис грн 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951C721D-B083-42D4-B7DD-3BFECAA93FA0}" type="CATEGORYNAME">
                      <a:rPr lang="ru-RU" b="1" smtClean="0"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latin typeface="Book Antiqua" panose="02040602050305030304" pitchFamily="18" charset="0"/>
                      </a:rPr>
                      <a:t>
5 %</a:t>
                    </a:r>
                  </a:p>
                </c:rich>
              </c:tx>
              <c:spPr>
                <a:solidFill>
                  <a:srgbClr val="14967C">
                    <a:lumMod val="75000"/>
                  </a:srgbClr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>
                  <a:softEdge rad="0"/>
                </a:effectLst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9-BC9B-40C2-ADB6-A03DBF5266EF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>
                    <c:manualLayout>
                      <c:w val="0.16578511694332157"/>
                      <c:h val="0.1030482724141762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3"/>
              <c:layout>
                <c:manualLayout>
                  <c:x val="-1.9329761080677649E-2"/>
                  <c:y val="8.1528788467948005E-2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dirty="0">
                        <a:latin typeface="Book Antiqua" panose="02040602050305030304" pitchFamily="18" charset="0"/>
                      </a:rPr>
                      <a:t>69 960,5тис грн 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29ADD24D-7E71-46A1-BD5A-FBBD9F606A60}" type="CATEGORYNAME">
                      <a:rPr lang="ru-RU" b="1" smtClean="0"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latin typeface="Book Antiqua" panose="02040602050305030304" pitchFamily="18" charset="0"/>
                      </a:rPr>
                      <a:t>
13 %</a:t>
                    </a:r>
                  </a:p>
                </c:rich>
              </c:tx>
              <c:spPr>
                <a:solidFill>
                  <a:srgbClr val="6A9E1F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>
                  <a:softEdge rad="0"/>
                </a:effectLst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BC9B-40C2-ADB6-A03DBF5266EF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/>
                  <c15:dlblFieldTable/>
                  <c15:showDataLabelsRange val="0"/>
                </c:ext>
              </c:extLst>
            </c:dLbl>
            <c:dLbl>
              <c:idx val="4"/>
              <c:layout>
                <c:manualLayout>
                  <c:x val="-5.5814667316167146E-2"/>
                  <c:y val="-0.18411895206088214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dirty="0">
                        <a:latin typeface="Book Antiqua" panose="02040602050305030304" pitchFamily="18" charset="0"/>
                      </a:rPr>
                      <a:t>17 658,8 тис грн 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622A1B4B-5E0F-4E27-82D6-036EA1824692}" type="CATEGORYNAME">
                      <a:rPr lang="ru-RU" b="1" smtClean="0"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latin typeface="Book Antiqua" panose="02040602050305030304" pitchFamily="18" charset="0"/>
                      </a:rPr>
                      <a:t>
3 %</a:t>
                    </a:r>
                  </a:p>
                </c:rich>
              </c:tx>
              <c:spPr>
                <a:solidFill>
                  <a:srgbClr val="E87D37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>
                  <a:softEdge rad="0"/>
                </a:effectLst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BC9B-40C2-ADB6-A03DBF5266EF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/>
                  <c15:dlblFieldTable/>
                  <c15:showDataLabelsRange val="0"/>
                </c:ext>
              </c:extLst>
            </c:dLbl>
            <c:dLbl>
              <c:idx val="5"/>
              <c:layout>
                <c:manualLayout>
                  <c:x val="4.5346516578879649E-2"/>
                  <c:y val="-0.20619870361626486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91 071,9 тис грн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B6846412-06E9-4F26-B389-C2C4B76A94E3}" type="CATEGORYNAME">
                      <a:rPr lang="ru-RU" b="1" baseline="0" smtClean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
 17 %</a:t>
                    </a:r>
                  </a:p>
                </c:rich>
              </c:tx>
              <c:spPr>
                <a:solidFill>
                  <a:srgbClr val="C62324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>
                  <a:softEdge rad="0"/>
                </a:effectLst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7-BC9B-40C2-ADB6-A03DBF5266EF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>
                    <c:manualLayout>
                      <c:w val="0.23921570442790305"/>
                      <c:h val="0.13881790912120873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6"/>
              <c:layout>
                <c:manualLayout>
                  <c:x val="0.14798165825829424"/>
                  <c:y val="-7.8966225974891682E-2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29 928,2 тис грн </a:t>
                    </a:r>
                    <a:fld id="{F263EF88-0327-47F1-9873-4B94E329C941}" type="CATEGORYNAME">
                      <a:rPr lang="en-US" b="1" baseline="0" smtClean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en-US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
5 %</a:t>
                    </a:r>
                  </a:p>
                </c:rich>
              </c:tx>
              <c:spPr>
                <a:solidFill>
                  <a:srgbClr val="052F61">
                    <a:lumMod val="50000"/>
                  </a:srgbClr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>
                  <a:softEdge rad="0"/>
                </a:effectLst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8-BC9B-40C2-ADB6-A03DBF5266EF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/>
                  <c15:dlblFieldTable/>
                  <c15:showDataLabelsRange val="0"/>
                </c:ext>
              </c:extLst>
            </c:dLbl>
            <c:dLbl>
              <c:idx val="7"/>
              <c:layout>
                <c:manualLayout>
                  <c:x val="5.7911068922379828E-2"/>
                  <c:y val="-2.4505706566880319E-2"/>
                </c:manualLayout>
              </c:layout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BC9B-40C2-ADB6-A03DBF5266EF}"/>
                </c:ext>
                <c:ext xmlns:c15="http://schemas.microsoft.com/office/drawing/2012/chart" uri="{CE6537A1-D6FC-4f65-9D91-7224C49458BB}"/>
              </c:extLst>
            </c:dLbl>
            <c:spPr>
              <a:solidFill>
                <a:srgbClr val="14967C">
                  <a:lumMod val="75000"/>
                </a:srgbClr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>
                <a:softEdge rad="0"/>
              </a:effectLst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</c15:spPr>
              </c:ext>
            </c:extLst>
          </c:dLbls>
          <c:cat>
            <c:strRef>
              <c:f>Лист1!$A$2:$A$9</c:f>
              <c:strCache>
                <c:ptCount val="7"/>
                <c:pt idx="0">
                  <c:v>Державне управління</c:v>
                </c:pt>
                <c:pt idx="1">
                  <c:v>Освіта</c:v>
                </c:pt>
                <c:pt idx="2">
                  <c:v>Охорона здоров'я</c:v>
                </c:pt>
                <c:pt idx="3">
                  <c:v>Соціальний захист</c:v>
                </c:pt>
                <c:pt idx="4">
                  <c:v>Культура та спорт</c:v>
                </c:pt>
                <c:pt idx="5">
                  <c:v>Житлово-комунальне господарство</c:v>
                </c:pt>
                <c:pt idx="6">
                  <c:v>Економічна та інша діяльність</c:v>
                </c:pt>
              </c:strCache>
            </c:strRef>
          </c:cat>
          <c:val>
            <c:numRef>
              <c:f>Лист1!$B$2:$B$9</c:f>
              <c:numCache>
                <c:formatCode>#\ ##0.0</c:formatCode>
                <c:ptCount val="8"/>
                <c:pt idx="0">
                  <c:v>53207.5</c:v>
                </c:pt>
                <c:pt idx="1">
                  <c:v>258765.6</c:v>
                </c:pt>
                <c:pt idx="2">
                  <c:v>26024</c:v>
                </c:pt>
                <c:pt idx="3">
                  <c:v>69960.5</c:v>
                </c:pt>
                <c:pt idx="4">
                  <c:v>17658.8</c:v>
                </c:pt>
                <c:pt idx="5">
                  <c:v>91071.9</c:v>
                </c:pt>
                <c:pt idx="6">
                  <c:v>29928.2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C9B-40C2-ADB6-A03DBF5266EF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Столбец2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1-FE78-4051-A4E6-A9C454957F87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3-FE78-4051-A4E6-A9C454957F87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5-FE78-4051-A4E6-A9C454957F87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7-FE78-4051-A4E6-A9C454957F87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9-FE78-4051-A4E6-A9C454957F87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B-FE78-4051-A4E6-A9C454957F87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D-FE78-4051-A4E6-A9C454957F87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1F-FE78-4051-A4E6-A9C454957F87}"/>
              </c:ext>
            </c:extLst>
          </c:dPt>
          <c:dLbls>
            <c:spPr>
              <a:solidFill>
                <a:prstClr val="white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</c15:spPr>
              </c:ext>
            </c:extLst>
          </c:dLbls>
          <c:cat>
            <c:strRef>
              <c:f>Лист1!$A$2:$A$9</c:f>
              <c:strCache>
                <c:ptCount val="7"/>
                <c:pt idx="0">
                  <c:v>Державне управління</c:v>
                </c:pt>
                <c:pt idx="1">
                  <c:v>Освіта</c:v>
                </c:pt>
                <c:pt idx="2">
                  <c:v>Охорона здоров'я</c:v>
                </c:pt>
                <c:pt idx="3">
                  <c:v>Соціальний захист</c:v>
                </c:pt>
                <c:pt idx="4">
                  <c:v>Культура та спорт</c:v>
                </c:pt>
                <c:pt idx="5">
                  <c:v>Житлово-комунальне господарство</c:v>
                </c:pt>
                <c:pt idx="6">
                  <c:v>Економічна та інша діяльність</c:v>
                </c:pt>
              </c:strCache>
            </c:strRef>
          </c:cat>
          <c:val>
            <c:numRef>
              <c:f>Лист1!$C$2:$C$9</c:f>
              <c:numCache>
                <c:formatCode>General</c:formatCode>
                <c:ptCount val="8"/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BC9B-40C2-ADB6-A03DBF5266EF}"/>
            </c:ext>
          </c:extLst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Столбец3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21-6547-4DD3-85D5-04466CF321F1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23-6547-4DD3-85D5-04466CF321F1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25-6547-4DD3-85D5-04466CF321F1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27-6547-4DD3-85D5-04466CF321F1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29-6547-4DD3-85D5-04466CF321F1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2B-6547-4DD3-85D5-04466CF321F1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2D-6547-4DD3-85D5-04466CF321F1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2F-6547-4DD3-85D5-04466CF321F1}"/>
              </c:ext>
            </c:extLst>
          </c:dPt>
          <c:cat>
            <c:strRef>
              <c:f>Лист1!$A$2:$A$9</c:f>
              <c:strCache>
                <c:ptCount val="7"/>
                <c:pt idx="0">
                  <c:v>Державне управління</c:v>
                </c:pt>
                <c:pt idx="1">
                  <c:v>Освіта</c:v>
                </c:pt>
                <c:pt idx="2">
                  <c:v>Охорона здоров'я</c:v>
                </c:pt>
                <c:pt idx="3">
                  <c:v>Соціальний захист</c:v>
                </c:pt>
                <c:pt idx="4">
                  <c:v>Культура та спорт</c:v>
                </c:pt>
                <c:pt idx="5">
                  <c:v>Житлово-комунальне господарство</c:v>
                </c:pt>
                <c:pt idx="6">
                  <c:v>Економічна та інша діяльність</c:v>
                </c:pt>
              </c:strCache>
            </c:strRef>
          </c:cat>
          <c:val>
            <c:numRef>
              <c:f>Лист1!$D$2:$D$9</c:f>
              <c:numCache>
                <c:formatCode>#,##0</c:formatCode>
                <c:ptCount val="8"/>
                <c:pt idx="0">
                  <c:v>9.7339725383335498</c:v>
                </c:pt>
                <c:pt idx="1">
                  <c:v>47.339514998175147</c:v>
                </c:pt>
                <c:pt idx="2">
                  <c:v>4.7609247068099858</c:v>
                </c:pt>
                <c:pt idx="3">
                  <c:v>12.798826965523363</c:v>
                </c:pt>
                <c:pt idx="4">
                  <c:v>3.2305647560949962</c:v>
                </c:pt>
                <c:pt idx="5">
                  <c:v>16.661022856060878</c:v>
                </c:pt>
                <c:pt idx="6">
                  <c:v>5.4751731790020983</c:v>
                </c:pt>
                <c:pt idx="7" formatCode="General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20-F513-4125-AF31-42A1D526334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20"/>
      <c:rotY val="1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5.9743744069211478E-2"/>
          <c:y val="5.6144662605055892E-2"/>
          <c:w val="0.93540203521922727"/>
          <c:h val="0.8523095581972373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dPt>
            <c:idx val="0"/>
            <c:bubble3D val="0"/>
            <c:explosion val="21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ADCA-4B7B-B9CF-C300633D393A}"/>
              </c:ext>
            </c:extLst>
          </c:dPt>
          <c:dPt>
            <c:idx val="1"/>
            <c:bubble3D val="0"/>
            <c:explosion val="11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ADCA-4B7B-B9CF-C300633D393A}"/>
              </c:ext>
            </c:extLst>
          </c:dPt>
          <c:dPt>
            <c:idx val="2"/>
            <c:bubble3D val="0"/>
            <c:explosion val="25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ADCA-4B7B-B9CF-C300633D393A}"/>
              </c:ext>
            </c:extLst>
          </c:dPt>
          <c:dPt>
            <c:idx val="3"/>
            <c:bubble3D val="0"/>
            <c:explosion val="13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ADCA-4B7B-B9CF-C300633D393A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9-0B41-4BCF-AE0C-002BF07EAAB3}"/>
              </c:ext>
            </c:extLst>
          </c:dPt>
          <c:dLbls>
            <c:dLbl>
              <c:idx val="0"/>
              <c:layout>
                <c:manualLayout>
                  <c:x val="-0.25111251655014893"/>
                  <c:y val="0.16891760525106819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dirty="0">
                        <a:latin typeface="Book Antiqua" panose="02040602050305030304" pitchFamily="18" charset="0"/>
                      </a:rPr>
                      <a:t>179 137,3 грн                       </a:t>
                    </a:r>
                    <a:fld id="{C7E9CF3B-E7A9-4B26-AFEA-3BBD241A4D91}" type="CATEGORYNAME">
                      <a:rPr lang="ru-RU" b="1" smtClean="0"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latin typeface="Book Antiqua" panose="02040602050305030304" pitchFamily="18" charset="0"/>
                      </a:rPr>
                      <a:t>
69,2 %</a:t>
                    </a:r>
                  </a:p>
                </c:rich>
              </c:tx>
              <c:spPr>
                <a:solidFill>
                  <a:srgbClr val="052F61"/>
                </a:solidFill>
                <a:ln w="12700" cap="rnd" cmpd="sng" algn="ctr">
                  <a:solidFill>
                    <a:srgbClr val="052F61">
                      <a:shade val="50000"/>
                      <a:hueMod val="94000"/>
                    </a:srgbClr>
                  </a:solidFill>
                  <a:prstDash val="solid"/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ADCA-4B7B-B9CF-C300633D393A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>
                    <c:manualLayout>
                      <c:w val="0.2208268054961878"/>
                      <c:h val="0.18741240289540478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1"/>
              <c:layout>
                <c:manualLayout>
                  <c:x val="-3.199364188892366E-2"/>
                  <c:y val="0.31910043028252105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dirty="0">
                        <a:latin typeface="Book Antiqua" panose="02040602050305030304" pitchFamily="18" charset="0"/>
                      </a:rPr>
                      <a:t>54 780,3  тис грн 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C3ED5E3F-64A1-4E24-81C8-F6DFF3183D6E}" type="CATEGORYNAME">
                      <a:rPr lang="ru-RU" b="1" smtClean="0"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latin typeface="Book Antiqua" panose="02040602050305030304" pitchFamily="18" charset="0"/>
                      </a:rPr>
                      <a:t>
21,2 %</a:t>
                    </a:r>
                  </a:p>
                </c:rich>
              </c:tx>
              <c:spPr>
                <a:solidFill>
                  <a:srgbClr val="A50E82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ADCA-4B7B-B9CF-C300633D393A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>
                    <c:manualLayout>
                      <c:w val="0.15804411130669477"/>
                      <c:h val="0.14953743878307815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2"/>
              <c:layout>
                <c:manualLayout>
                  <c:x val="-0.25412396838679496"/>
                  <c:y val="-9.5333814260878062E-3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dirty="0">
                        <a:latin typeface="Book Antiqua" panose="02040602050305030304" pitchFamily="18" charset="0"/>
                      </a:rPr>
                      <a:t>13 437,0 тис грн 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fld id="{C811F430-E843-4E32-95AA-6D95939E9558}" type="CATEGORYNAME">
                      <a:rPr lang="ru-RU" b="1" smtClean="0">
                        <a:latin typeface="Book Antiqua" panose="02040602050305030304" pitchFamily="18" charset="0"/>
                      </a:rPr>
                      <a:pPr>
                        <a:defRPr sz="1197" b="1" i="0" u="none" strike="noStrike" kern="1200" baseline="0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latin typeface="Book Antiqua" panose="02040602050305030304" pitchFamily="18" charset="0"/>
                      </a:rPr>
                      <a:t>
 5,2 %</a:t>
                    </a:r>
                  </a:p>
                </c:rich>
              </c:tx>
              <c:spPr>
                <a:solidFill>
                  <a:srgbClr val="14967C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ADCA-4B7B-B9CF-C300633D393A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>
                    <c:manualLayout>
                      <c:w val="0.16600627453218753"/>
                      <c:h val="0.15459843801139211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3"/>
              <c:layout>
                <c:manualLayout>
                  <c:x val="5.0917125416238156E-2"/>
                  <c:y val="-2.7218822533232049E-2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11 326,0 тис грн   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 err="1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Інші</a:t>
                    </a:r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 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 видатки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4,4 %</a:t>
                    </a:r>
                  </a:p>
                </c:rich>
              </c:tx>
              <c:spPr>
                <a:solidFill>
                  <a:srgbClr val="6A9E1F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7-ADCA-4B7B-B9CF-C300633D393A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/>
                </c:ext>
              </c:extLst>
            </c:dLbl>
            <c:dLbl>
              <c:idx val="4"/>
              <c:layout>
                <c:manualLayout>
                  <c:x val="0.26215741574075857"/>
                  <c:y val="4.0787322429639949E-2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85,0  тис грн     </a:t>
                    </a: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 err="1">
                        <a:solidFill>
                          <a:schemeClr val="tx1"/>
                        </a:solidFill>
                        <a:latin typeface="Book Antiqua" panose="02040602050305030304" pitchFamily="18" charset="0"/>
                      </a:rPr>
                      <a:t>Медикаменти</a:t>
                    </a:r>
                    <a:endParaRPr lang="ru-RU" b="1" baseline="0" dirty="0">
                      <a:solidFill>
                        <a:schemeClr val="tx1"/>
                      </a:solidFill>
                      <a:latin typeface="Book Antiqua" panose="02040602050305030304" pitchFamily="18" charset="0"/>
                    </a:endParaRPr>
                  </a:p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0,01%</a:t>
                    </a:r>
                  </a:p>
                </c:rich>
              </c:tx>
              <c:spPr>
                <a:solidFill>
                  <a:srgbClr val="E87D37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9-0B41-4BCF-AE0C-002BF07EAAB3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</c15:spPr>
                  <c15:layout/>
                </c:ext>
              </c:extLst>
            </c:dLbl>
            <c:spPr>
              <a:solidFill>
                <a:prstClr val="white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</c15:spPr>
              </c:ext>
            </c:extLst>
          </c:dLbls>
          <c:cat>
            <c:strRef>
              <c:f>Лист1!$A$2:$A$6</c:f>
              <c:strCache>
                <c:ptCount val="5"/>
                <c:pt idx="0">
                  <c:v>Оплата праці і нарахування на заробітну плату</c:v>
                </c:pt>
                <c:pt idx="1">
                  <c:v>Енергоносії</c:v>
                </c:pt>
                <c:pt idx="2">
                  <c:v>Продукти харчування</c:v>
                </c:pt>
                <c:pt idx="3">
                  <c:v>Інші видатки</c:v>
                </c:pt>
                <c:pt idx="4">
                  <c:v>Медикаменти</c:v>
                </c:pt>
              </c:strCache>
            </c:strRef>
          </c:cat>
          <c:val>
            <c:numRef>
              <c:f>Лист1!$B$2:$B$6</c:f>
              <c:numCache>
                <c:formatCode>#,##0.00</c:formatCode>
                <c:ptCount val="5"/>
                <c:pt idx="0">
                  <c:v>179137.3</c:v>
                </c:pt>
                <c:pt idx="1">
                  <c:v>54780.3</c:v>
                </c:pt>
                <c:pt idx="2">
                  <c:v>13437</c:v>
                </c:pt>
                <c:pt idx="3">
                  <c:v>11326</c:v>
                </c:pt>
                <c:pt idx="4" formatCode="General">
                  <c:v>85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43B-4E13-A7F7-38FCD2BB7D6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40"/>
      <c:rotY val="130"/>
      <c:depthPercent val="100"/>
      <c:rAngAx val="0"/>
      <c:perspective val="2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3.7704027283616479E-2"/>
          <c:y val="2.7266676685917941E-2"/>
          <c:w val="0.94830555225664581"/>
          <c:h val="0.92057596381618967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dPt>
            <c:idx val="0"/>
            <c:bubble3D val="0"/>
            <c:explosion val="36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A84E-4915-B1DD-3180776B6363}"/>
              </c:ext>
            </c:extLst>
          </c:dPt>
          <c:dPt>
            <c:idx val="1"/>
            <c:bubble3D val="0"/>
            <c:explosion val="14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A84E-4915-B1DD-3180776B6363}"/>
              </c:ext>
            </c:extLst>
          </c:dPt>
          <c:dPt>
            <c:idx val="2"/>
            <c:bubble3D val="0"/>
            <c:explosion val="43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6-A84E-4915-B1DD-3180776B6363}"/>
              </c:ext>
            </c:extLst>
          </c:dPt>
          <c:dPt>
            <c:idx val="3"/>
            <c:bubble3D val="0"/>
            <c:explosion val="15"/>
            <c:spPr>
              <a:solidFill>
                <a:schemeClr val="accent6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A84E-4915-B1DD-3180776B6363}"/>
              </c:ext>
            </c:extLst>
          </c:dPt>
          <c:dPt>
            <c:idx val="4"/>
            <c:bubble3D val="0"/>
            <c:spPr>
              <a:solidFill>
                <a:schemeClr val="accent5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A84E-4915-B1DD-3180776B6363}"/>
              </c:ext>
            </c:extLst>
          </c:dPt>
          <c:dPt>
            <c:idx val="5"/>
            <c:bubble3D val="0"/>
            <c:explosion val="19"/>
            <c:spPr>
              <a:solidFill>
                <a:schemeClr val="accent4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A84E-4915-B1DD-3180776B6363}"/>
              </c:ext>
            </c:extLst>
          </c:dPt>
          <c:dLbls>
            <c:dLbl>
              <c:idx val="0"/>
              <c:layout>
                <c:manualLayout>
                  <c:x val="4.2980751905250483E-2"/>
                  <c:y val="-0.21472507890160381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21 856,4 тис грн</a:t>
                    </a:r>
                  </a:p>
                  <a:p>
                    <a:pPr>
                      <a:defRPr b="1">
                        <a:solidFill>
                          <a:schemeClr val="tx1"/>
                        </a:solidFill>
                        <a:latin typeface="Book Antiqua" panose="02040602050305030304" pitchFamily="18" charset="0"/>
                      </a:defRPr>
                    </a:pPr>
                    <a:fld id="{55FC78DB-7ABE-4738-A5C1-293CEB141769}" type="CATEGORYNAME">
                      <a:rPr lang="ru-RU" baseline="0" smtClean="0"/>
                      <a:pPr>
                        <a:defRPr b="1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84 %</a:t>
                    </a:r>
                  </a:p>
                </c:rich>
              </c:tx>
              <c:spPr>
                <a:solidFill>
                  <a:srgbClr val="C62324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A84E-4915-B1DD-3180776B6363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>
                    <c:manualLayout>
                      <c:w val="0.14324493823748807"/>
                      <c:h val="0.16755838003020088"/>
                    </c:manualLayout>
                  </c15:layout>
                  <c15:dlblFieldTable/>
                  <c15:showDataLabelsRange val="1"/>
                </c:ext>
              </c:extLst>
            </c:dLbl>
            <c:dLbl>
              <c:idx val="1"/>
              <c:layout>
                <c:manualLayout>
                  <c:x val="-0.28710477080511126"/>
                  <c:y val="-0.2545619798040521"/>
                </c:manualLayout>
              </c:layout>
              <c:tx>
                <c:rich>
                  <a:bodyPr/>
                  <a:lstStyle/>
                  <a:p>
                    <a:r>
                      <a:rPr lang="ru-RU" dirty="0"/>
                      <a:t>949,8 тис грн</a:t>
                    </a:r>
                  </a:p>
                  <a:p>
                    <a:r>
                      <a:rPr lang="ru-RU" dirty="0"/>
                      <a:t> </a:t>
                    </a:r>
                    <a:fld id="{095BC09B-E8CD-4594-A6D1-4AAED94331FA}" type="CATEGORYNAME">
                      <a:rPr lang="ru-RU" smtClean="0"/>
                      <a:pPr/>
                      <a:t>[ИМЯ КАТЕГОРИИ]</a:t>
                    </a:fld>
                    <a:r>
                      <a:rPr lang="ru-RU" baseline="0" dirty="0"/>
                      <a:t>
4 %</a:t>
                    </a:r>
                  </a:p>
                </c:rich>
              </c:tx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A84E-4915-B1DD-3180776B6363}"/>
                </c:ext>
                <c:ext xmlns:c15="http://schemas.microsoft.com/office/drawing/2012/chart" uri="{CE6537A1-D6FC-4f65-9D91-7224C49458BB}">
                  <c15:layout>
                    <c:manualLayout>
                      <c:w val="0.15808199182350421"/>
                      <c:h val="0.14256392640144278"/>
                    </c:manualLayout>
                  </c15:layout>
                  <c15:dlblFieldTable/>
                  <c15:showDataLabelsRange val="1"/>
                </c:ext>
              </c:extLst>
            </c:dLbl>
            <c:dLbl>
              <c:idx val="2"/>
              <c:layout>
                <c:manualLayout>
                  <c:x val="-5.7060595041260591E-2"/>
                  <c:y val="-0.29830254202718082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/>
                      <a:t>336,7 тис </a:t>
                    </a:r>
                    <a:r>
                      <a:rPr lang="ru-RU" b="1" baseline="0" dirty="0" err="1"/>
                      <a:t>грн</a:t>
                    </a:r>
                    <a:r>
                      <a:rPr lang="ru-RU" b="1" baseline="0" dirty="0"/>
                      <a:t> </a:t>
                    </a:r>
                    <a:fld id="{0C76D1E1-BF4F-40D7-A72C-092FD9099FCF}" type="CATEGORYNAME">
                      <a:rPr lang="ru-RU" b="1" smtClean="0"/>
                      <a:pPr>
                        <a:defRPr b="1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</a:defRPr>
                      </a:pPr>
                      <a:t>[ИМЯ КАТЕГОРИИ]</a:t>
                    </a:fld>
                    <a:r>
                      <a:rPr lang="ru-RU" b="1" baseline="0" dirty="0"/>
                      <a:t>
1 %</a:t>
                    </a:r>
                  </a:p>
                </c:rich>
              </c:tx>
              <c:spPr>
                <a:solidFill>
                  <a:srgbClr val="6A9E1F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6-A84E-4915-B1DD-3180776B6363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>
                    <c:manualLayout>
                      <c:w val="0.15197284335353958"/>
                      <c:h val="0.16431124804087852"/>
                    </c:manualLayout>
                  </c15:layout>
                  <c15:dlblFieldTable/>
                  <c15:showDataLabelsRange val="1"/>
                </c:ext>
              </c:extLst>
            </c:dLbl>
            <c:dLbl>
              <c:idx val="3"/>
              <c:layout>
                <c:manualLayout>
                  <c:x val="0.17192300762100196"/>
                  <c:y val="-0.11742741410281184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dirty="0"/>
                      <a:t>740,0 тис </a:t>
                    </a:r>
                    <a:r>
                      <a:rPr lang="ru-RU" b="1" dirty="0" err="1"/>
                      <a:t>грн</a:t>
                    </a:r>
                    <a:r>
                      <a:rPr lang="ru-RU" b="1" dirty="0"/>
                      <a:t>                  </a:t>
                    </a:r>
                    <a:fld id="{1B03255A-35C8-4396-8CC2-BC61B9A1A4F7}" type="CATEGORYNAME">
                      <a:rPr lang="ru-RU" b="1" smtClean="0"/>
                      <a:pPr>
                        <a:defRPr b="1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</a:defRPr>
                      </a:pPr>
                      <a:t>[ИМЯ КАТЕГОРИИ]</a:t>
                    </a:fld>
                    <a:r>
                      <a:rPr lang="ru-RU" b="1" baseline="0" dirty="0"/>
                      <a:t>
3%</a:t>
                    </a:r>
                  </a:p>
                </c:rich>
              </c:tx>
              <c:spPr>
                <a:solidFill>
                  <a:srgbClr val="E87D37">
                    <a:lumMod val="50000"/>
                  </a:srgbClr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A84E-4915-B1DD-3180776B6363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dlblFieldTable/>
                  <c15:showDataLabelsRange val="1"/>
                </c:ext>
              </c:extLst>
            </c:dLbl>
            <c:dLbl>
              <c:idx val="4"/>
              <c:layout>
                <c:manualLayout>
                  <c:x val="-1.1220742046391072E-4"/>
                  <c:y val="0.25027794476529902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881,1 тис грн </a:t>
                    </a:r>
                  </a:p>
                  <a:p>
                    <a:pPr>
                      <a:defRPr b="1">
                        <a:solidFill>
                          <a:schemeClr val="tx1"/>
                        </a:solidFill>
                        <a:latin typeface="Book Antiqua" panose="02040602050305030304" pitchFamily="18" charset="0"/>
                      </a:defRPr>
                    </a:pPr>
                    <a:r>
                      <a:rPr lang="ru-RU" dirty="0" err="1"/>
                      <a:t>Інші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видатки</a:t>
                    </a:r>
                    <a:r>
                      <a:rPr lang="ru-RU" baseline="0" dirty="0"/>
                      <a:t>
3%</a:t>
                    </a:r>
                  </a:p>
                </c:rich>
              </c:tx>
              <c:spPr>
                <a:solidFill>
                  <a:srgbClr val="E87D37">
                    <a:lumMod val="75000"/>
                  </a:srgbClr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A84E-4915-B1DD-3180776B6363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>
                    <c:manualLayout>
                      <c:w val="0.13544935249958218"/>
                      <c:h val="0.13120281111564361"/>
                    </c:manualLayout>
                  </c15:layout>
                </c:ext>
              </c:extLst>
            </c:dLbl>
            <c:dLbl>
              <c:idx val="5"/>
              <c:layout>
                <c:manualLayout>
                  <c:x val="-0.23565308803223556"/>
                  <c:y val="0.26807061425166928"/>
                </c:manualLayout>
              </c:layout>
              <c:tx>
                <c:rich>
                  <a:bodyPr rot="0" spcFirstLastPara="1" vertOverflow="clip" horzOverflow="clip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dirty="0"/>
                      <a:t>2 000 тис грн</a:t>
                    </a:r>
                  </a:p>
                  <a:p>
                    <a:pPr>
                      <a:defRPr b="1">
                        <a:solidFill>
                          <a:schemeClr val="tx1"/>
                        </a:solidFill>
                        <a:latin typeface="Book Antiqua" panose="02040602050305030304" pitchFamily="18" charset="0"/>
                      </a:defRPr>
                    </a:pPr>
                    <a:fld id="{01A3C04D-38BA-4700-A431-37F3F94AA8DD}" type="CATEGORYNAME">
                      <a:rPr lang="ru-RU" b="1" smtClean="0"/>
                      <a:pPr>
                        <a:defRPr b="1">
                          <a:solidFill>
                            <a:schemeClr val="tx1"/>
                          </a:solidFill>
                          <a:latin typeface="Book Antiqua" panose="02040602050305030304" pitchFamily="18" charset="0"/>
                        </a:defRPr>
                      </a:pPr>
                      <a:t>[ИМЯ КАТЕГОРИИ]</a:t>
                    </a:fld>
                    <a:r>
                      <a:rPr lang="ru-RU" b="1" baseline="0" dirty="0"/>
                      <a:t>
8%</a:t>
                    </a:r>
                  </a:p>
                </c:rich>
              </c:tx>
              <c:spPr>
                <a:solidFill>
                  <a:srgbClr val="6A9E1F">
                    <a:lumMod val="75000"/>
                  </a:srgbClr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A84E-4915-B1DD-3180776B6363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  <c15:dlblFieldTable/>
                  <c15:showDataLabelsRange val="1"/>
                </c:ext>
              </c:extLst>
            </c:dLbl>
            <c:spPr>
              <a:solidFill>
                <a:srgbClr val="E87D37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tx1"/>
                    </a:solidFill>
                    <a:latin typeface="Book Antiqua" panose="02040602050305030304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  <c15:showDataLabelsRange val="1"/>
              </c:ext>
            </c:extLst>
          </c:dLbls>
          <c:cat>
            <c:strRef>
              <c:f>Лист1!$A$3:$A$8</c:f>
              <c:strCache>
                <c:ptCount val="6"/>
                <c:pt idx="0">
                  <c:v>Енергоносії</c:v>
                </c:pt>
                <c:pt idx="1">
                  <c:v>Медикаменти</c:v>
                </c:pt>
                <c:pt idx="2">
                  <c:v>Продукти харчування</c:v>
                </c:pt>
                <c:pt idx="3">
                  <c:v>Заходи по COVID-19</c:v>
                </c:pt>
                <c:pt idx="4">
                  <c:v>інші видатки</c:v>
                </c:pt>
                <c:pt idx="5">
                  <c:v>Капітальні видатки</c:v>
                </c:pt>
              </c:strCache>
            </c:strRef>
          </c:cat>
          <c:val>
            <c:numRef>
              <c:f>Лист1!$B$3:$B$8</c:f>
              <c:numCache>
                <c:formatCode>#\ ##0.0</c:formatCode>
                <c:ptCount val="6"/>
                <c:pt idx="0">
                  <c:v>21856.400000000001</c:v>
                </c:pt>
                <c:pt idx="1">
                  <c:v>949.8</c:v>
                </c:pt>
                <c:pt idx="2">
                  <c:v>336.7</c:v>
                </c:pt>
                <c:pt idx="4">
                  <c:v>881.1</c:v>
                </c:pt>
                <c:pt idx="5">
                  <c:v>2000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A84E-4915-B1DD-3180776B6363}"/>
            </c:ext>
            <c:ext xmlns:c15="http://schemas.microsoft.com/office/drawing/2012/chart" uri="{02D57815-91ED-43cb-92C2-25804820EDAC}">
              <c15:datalabelsRange>
                <c15:f>Лист1!$B$6</c15:f>
                <c15:dlblRangeCache>
                  <c:ptCount val="1"/>
                </c15:dlblRangeCache>
              </c15:datalabelsRange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3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7110991903591613"/>
          <c:y val="0.12502127049174563"/>
          <c:w val="0.7718534412854452"/>
          <c:h val="0.77228268589003468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explosion val="24"/>
          <c:dPt>
            <c:idx val="0"/>
            <c:bubble3D val="0"/>
            <c:explosion val="19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5161-4C7F-A213-3EC667FFFDF0}"/>
              </c:ext>
            </c:extLst>
          </c:dPt>
          <c:dPt>
            <c:idx val="1"/>
            <c:bubble3D val="0"/>
            <c:explosion val="15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5161-4C7F-A213-3EC667FFFDF0}"/>
              </c:ext>
            </c:extLst>
          </c:dPt>
          <c:dPt>
            <c:idx val="2"/>
            <c:bubble3D val="0"/>
            <c:explosion val="18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5161-4C7F-A213-3EC667FFFDF0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5161-4C7F-A213-3EC667FFFDF0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5161-4C7F-A213-3EC667FFFDF0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A-B49C-4D6C-AE29-5D91A449FE9C}"/>
              </c:ext>
            </c:extLst>
          </c:dPt>
          <c:dLbls>
            <c:dLbl>
              <c:idx val="0"/>
              <c:layout>
                <c:manualLayout>
                  <c:x val="-0.21388739879489516"/>
                  <c:y val="-0.16675801844802055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9 514,2 тис грн </a:t>
                    </a:r>
                  </a:p>
                  <a:p>
                    <a:pPr>
                      <a:defRPr b="1">
                        <a:solidFill>
                          <a:schemeClr val="tx1"/>
                        </a:solidFill>
                      </a:defRPr>
                    </a:pPr>
                    <a:fld id="{951FA02C-D681-4213-B6F5-392FFDCA3E14}" type="CATEGORYNAME">
                      <a:rPr lang="ru-RU" smtClean="0"/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13,6 %</a:t>
                    </a:r>
                  </a:p>
                </c:rich>
              </c:tx>
              <c:spPr>
                <a:solidFill>
                  <a:srgbClr val="052F61"/>
                </a:solidFill>
                <a:ln>
                  <a:solidFill>
                    <a:prstClr val="white"/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5161-4C7F-A213-3EC667FFFDF0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  <c15:dlblFieldTable/>
                  <c15:showDataLabelsRange val="0"/>
                </c:ext>
              </c:extLst>
            </c:dLbl>
            <c:dLbl>
              <c:idx val="1"/>
              <c:layout>
                <c:manualLayout>
                  <c:x val="0"/>
                  <c:y val="-0.25450758635819648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3 444,5 тис</a:t>
                    </a:r>
                    <a:r>
                      <a:rPr lang="ru-RU" baseline="0" dirty="0"/>
                      <a:t> грн </a:t>
                    </a:r>
                    <a:r>
                      <a:rPr lang="ru-RU" dirty="0"/>
                      <a:t> </a:t>
                    </a:r>
                    <a:fld id="{EAC9C78D-AC92-4918-97BE-B22D92175AB2}" type="CATEGORYNAME">
                      <a:rPr lang="ru-RU" smtClean="0"/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5 %</a:t>
                    </a:r>
                  </a:p>
                </c:rich>
              </c:tx>
              <c:spPr>
                <a:solidFill>
                  <a:srgbClr val="A50E82"/>
                </a:solidFill>
                <a:ln>
                  <a:solidFill>
                    <a:prstClr val="white"/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5161-4C7F-A213-3EC667FFFDF0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  <c15:dlblFieldTable/>
                  <c15:showDataLabelsRange val="0"/>
                </c:ext>
              </c:extLst>
            </c:dLbl>
            <c:dLbl>
              <c:idx val="2"/>
              <c:layout>
                <c:manualLayout>
                  <c:x val="-2.8229144575156875E-2"/>
                  <c:y val="-2.2400992013545611E-2"/>
                </c:manualLayout>
              </c:layout>
              <c:tx>
                <c:rich>
                  <a:bodyPr/>
                  <a:lstStyle/>
                  <a:p>
                    <a:r>
                      <a:rPr lang="ru-RU" dirty="0"/>
                      <a:t>15 304,0 тис грн </a:t>
                    </a:r>
                  </a:p>
                  <a:p>
                    <a:fld id="{D832B74B-300F-4C34-9254-5E428A2BEA6D}" type="CATEGORYNAME">
                      <a:rPr lang="ru-RU" smtClean="0"/>
                      <a:pPr/>
                      <a:t>[ИМЯ КАТЕГОРИИ]</a:t>
                    </a:fld>
                    <a:r>
                      <a:rPr lang="ru-RU" baseline="0" dirty="0"/>
                      <a:t>
22%</a:t>
                    </a:r>
                  </a:p>
                </c:rich>
              </c:tx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5161-4C7F-A213-3EC667FFFDF0}"/>
                </c:ex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3"/>
              <c:layout>
                <c:manualLayout>
                  <c:x val="-0.17323788848054519"/>
                  <c:y val="0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6 567,6 тис грн </a:t>
                    </a:r>
                  </a:p>
                  <a:p>
                    <a:pPr>
                      <a:defRPr b="1">
                        <a:solidFill>
                          <a:schemeClr val="tx1"/>
                        </a:solidFill>
                      </a:defRPr>
                    </a:pPr>
                    <a:fld id="{BF87C378-27D5-4CF6-B61F-7E6E595FC8FC}" type="CATEGORYNAME">
                      <a:rPr lang="ru-RU" smtClean="0"/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9,4%</a:t>
                    </a:r>
                  </a:p>
                </c:rich>
              </c:tx>
              <c:spPr>
                <a:solidFill>
                  <a:srgbClr val="6A9E1F"/>
                </a:solidFill>
                <a:ln>
                  <a:solidFill>
                    <a:prstClr val="white"/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5161-4C7F-A213-3EC667FFFDF0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  <c15:dlblFieldTable/>
                  <c15:showDataLabelsRange val="0"/>
                </c:ext>
              </c:extLst>
            </c:dLbl>
            <c:dLbl>
              <c:idx val="4"/>
              <c:layout>
                <c:manualLayout>
                  <c:x val="-1.3059793660100551E-2"/>
                  <c:y val="-3.5720362997641621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32 800,0 тис грн</a:t>
                    </a:r>
                  </a:p>
                  <a:p>
                    <a:pPr>
                      <a:defRPr b="1">
                        <a:solidFill>
                          <a:schemeClr val="tx1"/>
                        </a:solidFill>
                      </a:defRPr>
                    </a:pPr>
                    <a:fld id="{30F9ADE3-2233-41C4-861B-5CF3083087E2}" type="CATEGORYNAME">
                      <a:rPr lang="ru-RU" smtClean="0"/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47 %</a:t>
                    </a:r>
                  </a:p>
                </c:rich>
              </c:tx>
              <c:spPr>
                <a:solidFill>
                  <a:srgbClr val="E87D37"/>
                </a:solidFill>
                <a:ln>
                  <a:solidFill>
                    <a:prstClr val="white"/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5161-4C7F-A213-3EC667FFFDF0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  <c15:dlblFieldTable/>
                  <c15:showDataLabelsRange val="0"/>
                </c:ext>
              </c:extLst>
            </c:dLbl>
            <c:dLbl>
              <c:idx val="5"/>
              <c:layout>
                <c:manualLayout>
                  <c:x val="-0.45787746853129419"/>
                  <c:y val="-5.0231760465433518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2 330,2</a:t>
                    </a:r>
                    <a:r>
                      <a:rPr lang="ru-RU" baseline="0" dirty="0"/>
                      <a:t> тис грн </a:t>
                    </a:r>
                    <a:fld id="{5BD9FCBE-346D-494B-B3DE-A8E7EE16B523}" type="CATEGORYNAME">
                      <a:rPr lang="ru-RU" smtClean="0"/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aseline="0" dirty="0"/>
                      <a:t>
3 %</a:t>
                    </a:r>
                  </a:p>
                </c:rich>
              </c:tx>
              <c:spPr>
                <a:solidFill>
                  <a:srgbClr val="C62324"/>
                </a:solidFill>
                <a:ln>
                  <a:solidFill>
                    <a:prstClr val="white"/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A-B49C-4D6C-AE29-5D91A449FE9C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>
                    <c:manualLayout>
                      <c:w val="0.17027719906685462"/>
                      <c:h val="0.14203502705044024"/>
                    </c:manualLayout>
                  </c15:layout>
                  <c15:dlblFieldTable/>
                  <c15:showDataLabelsRange val="0"/>
                </c:ext>
              </c:extLst>
            </c:dLbl>
            <c:spPr>
              <a:solidFill>
                <a:srgbClr val="14967C"/>
              </a:solidFill>
              <a:ln>
                <a:solidFill>
                  <a:prstClr val="white"/>
                </a:solidFill>
              </a:ln>
              <a:effectLst/>
            </c:spPr>
            <c:txPr>
              <a:bodyPr rot="0" spcFirstLastPara="1" vertOverflow="clip" horzOverflow="clip" vert="horz" wrap="square" lIns="36576" tIns="18288" rIns="36576" bIns="18288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tx1"/>
                    </a:solidFill>
                    <a:latin typeface="Book Antiqua" panose="02040602050305030304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Лист1!$A$2:$A$7</c:f>
              <c:strCache>
                <c:ptCount val="6"/>
                <c:pt idx="0">
                  <c:v>Утримання територіального центру</c:v>
                </c:pt>
                <c:pt idx="1">
                  <c:v>Заклади і заходи з питань дітей та їх соціального захисту</c:v>
                </c:pt>
                <c:pt idx="2">
                  <c:v>Міські пільги</c:v>
                </c:pt>
                <c:pt idx="3">
                  <c:v>Матеріальна допомога</c:v>
                </c:pt>
                <c:pt idx="4">
                  <c:v>Інвестиційний проект "Ветеранський простір"</c:v>
                </c:pt>
                <c:pt idx="5">
                  <c:v>Малий груповий будинок  "Надія"</c:v>
                </c:pt>
              </c:strCache>
            </c:strRef>
          </c:cat>
          <c:val>
            <c:numRef>
              <c:f>Лист1!$B$2:$B$7</c:f>
              <c:numCache>
                <c:formatCode>#,##0.00</c:formatCode>
                <c:ptCount val="6"/>
                <c:pt idx="0">
                  <c:v>9514.2000000000007</c:v>
                </c:pt>
                <c:pt idx="1">
                  <c:v>3444.5</c:v>
                </c:pt>
                <c:pt idx="2" formatCode="General">
                  <c:v>15304</c:v>
                </c:pt>
                <c:pt idx="3" formatCode="General">
                  <c:v>6567.6</c:v>
                </c:pt>
                <c:pt idx="4" formatCode="General">
                  <c:v>32800</c:v>
                </c:pt>
                <c:pt idx="5" formatCode="General">
                  <c:v>2330.1999999999998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161-4C7F-A213-3EC667FFFDF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latin typeface="Book Antiqua" panose="02040602050305030304" pitchFamily="18" charset="0"/>
        </a:defRPr>
      </a:pPr>
      <a:endParaRPr lang="ru-RU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23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6.2807826349712992E-2"/>
          <c:y val="0.1507680653443377"/>
          <c:w val="0.80759710868224377"/>
          <c:h val="0.80815971714643797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dPt>
            <c:idx val="0"/>
            <c:bubble3D val="0"/>
            <c:explosion val="15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5333-4CC8-84BC-3C7461C0FD38}"/>
              </c:ext>
            </c:extLst>
          </c:dPt>
          <c:dPt>
            <c:idx val="1"/>
            <c:bubble3D val="0"/>
            <c:explosion val="35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5333-4CC8-84BC-3C7461C0FD38}"/>
              </c:ext>
            </c:extLst>
          </c:dPt>
          <c:dPt>
            <c:idx val="2"/>
            <c:bubble3D val="0"/>
            <c:explosion val="16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6-5333-4CC8-84BC-3C7461C0FD38}"/>
              </c:ext>
            </c:extLst>
          </c:dPt>
          <c:dPt>
            <c:idx val="3"/>
            <c:bubble3D val="0"/>
            <c:explosion val="13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5333-4CC8-84BC-3C7461C0FD38}"/>
              </c:ext>
            </c:extLst>
          </c:dPt>
          <c:dPt>
            <c:idx val="4"/>
            <c:bubble3D val="0"/>
            <c:explosion val="7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5333-4CC8-84BC-3C7461C0FD38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B-5B50-4882-AF1D-5A466EDC1952}"/>
              </c:ext>
            </c:extLst>
          </c:dPt>
          <c:dLbls>
            <c:dLbl>
              <c:idx val="0"/>
              <c:layout>
                <c:manualLayout>
                  <c:x val="-9.3456314684024711E-2"/>
                  <c:y val="-9.527499227635286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200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8 116,4 тис грн </a:t>
                    </a:r>
                    <a:fld id="{1D5506CA-EE62-4BDA-B57C-6D1741274A80}" type="CATEGORYNAME">
                      <a:rPr lang="ru-RU" b="1" baseline="0" smtClean="0">
                        <a:solidFill>
                          <a:schemeClr val="tx1"/>
                        </a:solidFill>
                      </a:rPr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
46 %</a:t>
                    </a:r>
                  </a:p>
                </c:rich>
              </c:tx>
              <c:spPr>
                <a:solidFill>
                  <a:srgbClr val="052F61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200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5333-4CC8-84BC-3C7461C0FD38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>
                    <c:manualLayout>
                      <c:w val="0.18055222421305997"/>
                      <c:h val="0.18404309719011433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1"/>
              <c:layout>
                <c:manualLayout>
                  <c:x val="0.12914488380799402"/>
                  <c:y val="-8.8870072275074458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200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60,4 тис </a:t>
                    </a:r>
                    <a:r>
                      <a:rPr lang="ru-RU" b="1" baseline="0" dirty="0" err="1">
                        <a:solidFill>
                          <a:schemeClr val="tx1"/>
                        </a:solidFill>
                      </a:rPr>
                      <a:t>грн</a:t>
                    </a:r>
                    <a:endParaRPr lang="ru-RU" b="1" baseline="0" dirty="0">
                      <a:solidFill>
                        <a:schemeClr val="tx1"/>
                      </a:solidFill>
                    </a:endParaRPr>
                  </a:p>
                  <a:p>
                    <a:pPr>
                      <a:defRPr b="1">
                        <a:solidFill>
                          <a:schemeClr val="tx1"/>
                        </a:solidFill>
                      </a:defRPr>
                    </a:pPr>
                    <a:fld id="{032AF9A1-6F84-4A0D-A041-97EEA1EA2203}" type="CATEGORYNAME">
                      <a:rPr lang="ru-RU" b="1" baseline="0" smtClean="0">
                        <a:solidFill>
                          <a:schemeClr val="tx1"/>
                        </a:solidFill>
                      </a:rPr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
</a:t>
                    </a:r>
                    <a:fld id="{C112B946-9A47-4A83-848E-7CE3E5C4995F}" type="PERCENTAGE">
                      <a:rPr lang="ru-RU" b="1" baseline="0">
                        <a:solidFill>
                          <a:schemeClr val="tx1"/>
                        </a:solidFill>
                      </a:rPr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[ПРОЦЕНТ]</a:t>
                    </a:fld>
                    <a:endParaRPr lang="ru-RU" b="1" baseline="0" dirty="0">
                      <a:solidFill>
                        <a:schemeClr val="tx1"/>
                      </a:solidFill>
                    </a:endParaRPr>
                  </a:p>
                </c:rich>
              </c:tx>
              <c:spPr>
                <a:solidFill>
                  <a:srgbClr val="A50E82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200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5333-4CC8-84BC-3C7461C0FD38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>
                    <c:manualLayout>
                      <c:w val="0.15622432977372863"/>
                      <c:h val="0.18347105268364397"/>
                    </c:manualLayout>
                  </c15:layout>
                  <c15:dlblFieldTable/>
                  <c15:showDataLabelsRange val="0"/>
                </c:ext>
              </c:extLst>
            </c:dLbl>
            <c:dLbl>
              <c:idx val="2"/>
              <c:layout>
                <c:manualLayout>
                  <c:x val="-5.6650681168187158E-3"/>
                  <c:y val="-0.17865480700013545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200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100,0  тис </a:t>
                    </a:r>
                    <a:r>
                      <a:rPr lang="ru-RU" b="1" baseline="0" dirty="0" err="1">
                        <a:solidFill>
                          <a:schemeClr val="tx1"/>
                        </a:solidFill>
                      </a:rPr>
                      <a:t>грн</a:t>
                    </a:r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       </a:t>
                    </a:r>
                    <a:fld id="{CE75592E-820C-424F-960C-2BC17AE9F135}" type="CATEGORYNAME">
                      <a:rPr lang="ru-RU" b="1" baseline="0" smtClean="0">
                        <a:solidFill>
                          <a:schemeClr val="tx1"/>
                        </a:solidFill>
                      </a:rPr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
1 %</a:t>
                    </a:r>
                  </a:p>
                </c:rich>
              </c:tx>
              <c:spPr>
                <a:solidFill>
                  <a:srgbClr val="14967C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200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6-5333-4CC8-84BC-3C7461C0FD38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  <c15:dlblFieldTable/>
                  <c15:showDataLabelsRange val="0"/>
                </c:ext>
              </c:extLst>
            </c:dLbl>
            <c:dLbl>
              <c:idx val="3"/>
              <c:layout>
                <c:manualLayout>
                  <c:x val="7.8914324684811035E-2"/>
                  <c:y val="-1.2641099238593061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200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9 442,4 тис грн</a:t>
                    </a:r>
                  </a:p>
                  <a:p>
                    <a:pPr>
                      <a:defRPr b="1">
                        <a:solidFill>
                          <a:schemeClr val="tx1"/>
                        </a:solidFill>
                      </a:defRPr>
                    </a:pPr>
                    <a:fld id="{AE751A81-E40E-42BD-AF96-E4F73E3B930A}" type="CATEGORYNAME">
                      <a:rPr lang="ru-RU" b="1" baseline="0" smtClean="0">
                        <a:solidFill>
                          <a:schemeClr val="tx1"/>
                        </a:solidFill>
                      </a:rPr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
53 %</a:t>
                    </a:r>
                  </a:p>
                </c:rich>
              </c:tx>
              <c:spPr>
                <a:solidFill>
                  <a:srgbClr val="6A9E1F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200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5333-4CC8-84BC-3C7461C0FD38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  <c15:dlblFieldTable/>
                  <c15:showDataLabelsRange val="0"/>
                </c:ext>
              </c:extLst>
            </c:dLbl>
            <c:dLbl>
              <c:idx val="4"/>
              <c:layout>
                <c:manualLayout>
                  <c:x val="6.9004164603981802E-2"/>
                  <c:y val="7.7312566488046144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200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700,0 тис </a:t>
                    </a:r>
                    <a:r>
                      <a:rPr lang="ru-RU" b="1" baseline="0" dirty="0" err="1">
                        <a:solidFill>
                          <a:schemeClr val="tx1"/>
                        </a:solidFill>
                      </a:rPr>
                      <a:t>грн</a:t>
                    </a:r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 </a:t>
                    </a:r>
                  </a:p>
                  <a:p>
                    <a:pPr>
                      <a:defRPr b="1">
                        <a:solidFill>
                          <a:schemeClr val="tx1"/>
                        </a:solidFill>
                      </a:defRPr>
                    </a:pPr>
                    <a:fld id="{528C3500-D8A7-49A5-ADEF-E03BDC49C31D}" type="CATEGORYNAME">
                      <a:rPr lang="ru-RU" b="1" baseline="0" smtClean="0">
                        <a:solidFill>
                          <a:schemeClr val="tx1"/>
                        </a:solidFill>
                      </a:rPr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[ИМЯ КАТЕГОРИИ]</a:t>
                    </a:fld>
                    <a:r>
                      <a:rPr lang="ru-RU" b="1" baseline="0" dirty="0">
                        <a:solidFill>
                          <a:schemeClr val="tx1"/>
                        </a:solidFill>
                      </a:rPr>
                      <a:t>
</a:t>
                    </a:r>
                    <a:fld id="{37D1D442-42F0-472A-9148-B5120551FF3E}" type="PERCENTAGE">
                      <a:rPr lang="ru-RU" b="1" baseline="0" smtClean="0">
                        <a:solidFill>
                          <a:schemeClr val="tx1"/>
                        </a:solidFill>
                      </a:rPr>
                      <a:pPr>
                        <a:defRPr b="1">
                          <a:solidFill>
                            <a:schemeClr val="tx1"/>
                          </a:solidFill>
                        </a:defRPr>
                      </a:pPr>
                      <a:t>[ПРОЦЕНТ]</a:t>
                    </a:fld>
                    <a:endParaRPr lang="ru-RU" b="1" baseline="0" dirty="0">
                      <a:solidFill>
                        <a:schemeClr val="tx1"/>
                      </a:solidFill>
                    </a:endParaRPr>
                  </a:p>
                </c:rich>
              </c:tx>
              <c:spPr>
                <a:solidFill>
                  <a:srgbClr val="E87D37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200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5333-4CC8-84BC-3C7461C0FD38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dlblFieldTable/>
                  <c15:showDataLabelsRange val="0"/>
                </c:ext>
              </c:extLst>
            </c:dLbl>
            <c:spPr>
              <a:solidFill>
                <a:prstClr val="white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6576" tIns="18288" rIns="36576" bIns="18288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dk1">
                        <a:lumMod val="65000"/>
                        <a:lumOff val="35000"/>
                      </a:schemeClr>
                    </a:solidFill>
                    <a:latin typeface="Book Antiqua" panose="02040602050305030304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Лист1!$A$2:$A$7</c:f>
              <c:strCache>
                <c:ptCount val="5"/>
                <c:pt idx="0">
                  <c:v>Заклади культури</c:v>
                </c:pt>
                <c:pt idx="1">
                  <c:v>Заклади культури</c:v>
                </c:pt>
                <c:pt idx="2">
                  <c:v>Заходи по галузі культура</c:v>
                </c:pt>
                <c:pt idx="3">
                  <c:v>Дитячо-юнацька спортивна школа ім.Дідика</c:v>
                </c:pt>
                <c:pt idx="4">
                  <c:v>Фінансова підтримка дитячо-юнацької спортивної школи "Манганіт"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 formatCode="#,##0.00">
                  <c:v>8116.4</c:v>
                </c:pt>
                <c:pt idx="2" formatCode="#,##0.00">
                  <c:v>100</c:v>
                </c:pt>
                <c:pt idx="3" formatCode="#,##0.00">
                  <c:v>9442.4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333-4CC8-84BC-3C7461C0FD3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200">
          <a:latin typeface="Book Antiqua" panose="02040602050305030304" pitchFamily="18" charset="0"/>
        </a:defRPr>
      </a:pPr>
      <a:endParaRPr lang="ru-RU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0166284668895416"/>
          <c:y val="0.1579724475058327"/>
          <c:w val="0.8375399120075564"/>
          <c:h val="0.76670837943424852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explosion val="14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25C-420D-8289-F2CD90CBF39D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B25C-420D-8289-F2CD90CBF39D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25C-420D-8289-F2CD90CBF39D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B25C-420D-8289-F2CD90CBF39D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B25C-420D-8289-F2CD90CBF39D}"/>
              </c:ext>
            </c:extLst>
          </c:dPt>
          <c:dLbls>
            <c:dLbl>
              <c:idx val="0"/>
              <c:layout>
                <c:manualLayout>
                  <c:x val="2.8224752785209421E-2"/>
                  <c:y val="6.7828296855904899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/>
                      <a:t>  </a:t>
                    </a:r>
                    <a:r>
                      <a:rPr lang="ru-RU" dirty="0" smtClean="0"/>
                      <a:t>25</a:t>
                    </a:r>
                    <a:r>
                      <a:rPr lang="ru-RU" baseline="0" dirty="0" smtClean="0"/>
                      <a:t> 695,2 </a:t>
                    </a:r>
                    <a:r>
                      <a:rPr lang="ru-RU" dirty="0"/>
                      <a:t>тис. </a:t>
                    </a:r>
                    <a:r>
                      <a:rPr lang="ru-RU" dirty="0" err="1"/>
                      <a:t>грн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Обслуговування</a:t>
                    </a:r>
                    <a:r>
                      <a:rPr lang="ru-RU" dirty="0"/>
                      <a:t> та </a:t>
                    </a:r>
                    <a:r>
                      <a:rPr lang="ru-RU" dirty="0" err="1"/>
                      <a:t>ремонти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об’єктів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комунальної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сфери</a:t>
                    </a:r>
                    <a:r>
                      <a:rPr lang="ru-RU" baseline="0" dirty="0"/>
                      <a:t>
</a:t>
                    </a:r>
                    <a:r>
                      <a:rPr lang="ru-RU" baseline="0" dirty="0" smtClean="0"/>
                      <a:t>25,2 </a:t>
                    </a:r>
                    <a:r>
                      <a:rPr lang="ru-RU" baseline="0" dirty="0"/>
                      <a:t>%</a:t>
                    </a:r>
                  </a:p>
                </c:rich>
              </c:tx>
              <c:spPr>
                <a:solidFill>
                  <a:srgbClr val="052F61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B25C-420D-8289-F2CD90CBF39D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>
                    <c:manualLayout>
                      <c:w val="0.25183697465809579"/>
                      <c:h val="0.18420860645113504"/>
                    </c:manualLayout>
                  </c15:layout>
                </c:ext>
              </c:extLst>
            </c:dLbl>
            <c:dLbl>
              <c:idx val="1"/>
              <c:layout>
                <c:manualLayout>
                  <c:x val="1.0068116045984532E-2"/>
                  <c:y val="-4.703181128022726E-3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aseline="0" dirty="0" smtClean="0"/>
                      <a:t>40 119,1 </a:t>
                    </a:r>
                    <a:r>
                      <a:rPr lang="ru-RU" dirty="0"/>
                      <a:t>тис. </a:t>
                    </a:r>
                    <a:r>
                      <a:rPr lang="ru-RU" dirty="0" err="1"/>
                      <a:t>грн</a:t>
                    </a:r>
                    <a:r>
                      <a:rPr lang="ru-RU" dirty="0"/>
                      <a:t> </a:t>
                    </a:r>
                    <a:fld id="{2CA91DA9-305B-4110-8A26-0AED4DEE47AC}" type="CATEGORYNAME">
                      <a:rPr lang="ru-RU" smtClean="0"/>
                      <a:pPr>
                        <a:defRPr/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r>
                      <a:rPr lang="ru-RU" baseline="0" dirty="0" smtClean="0"/>
                      <a:t>39,2 </a:t>
                    </a:r>
                    <a:r>
                      <a:rPr lang="ru-RU" baseline="0" dirty="0"/>
                      <a:t>%</a:t>
                    </a:r>
                  </a:p>
                </c:rich>
              </c:tx>
              <c:spPr>
                <a:solidFill>
                  <a:srgbClr val="A50E82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B25C-420D-8289-F2CD90CBF39D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  <c15:dlblFieldTable/>
                  <c15:showDataLabelsRange val="0"/>
                </c:ext>
              </c:extLst>
            </c:dLbl>
            <c:dLbl>
              <c:idx val="2"/>
              <c:layout>
                <c:manualLayout>
                  <c:x val="-7.1514809424563203E-2"/>
                  <c:y val="4.2328630152205289E-2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 smtClean="0"/>
                      <a:t>11</a:t>
                    </a:r>
                    <a:r>
                      <a:rPr lang="ru-RU" baseline="0" dirty="0" smtClean="0"/>
                      <a:t> 352,7</a:t>
                    </a:r>
                    <a:r>
                      <a:rPr lang="ru-RU" dirty="0" smtClean="0"/>
                      <a:t> </a:t>
                    </a:r>
                    <a:r>
                      <a:rPr lang="ru-RU" dirty="0"/>
                      <a:t>тис. </a:t>
                    </a:r>
                    <a:r>
                      <a:rPr lang="ru-RU" dirty="0" err="1"/>
                      <a:t>грн</a:t>
                    </a:r>
                    <a:r>
                      <a:rPr lang="ru-RU" dirty="0"/>
                      <a:t> </a:t>
                    </a:r>
                    <a:fld id="{5DD6D7E2-220F-40BB-AA57-711E36561217}" type="CATEGORYNAME">
                      <a:rPr lang="ru-RU" smtClean="0"/>
                      <a:pPr>
                        <a:defRPr/>
                      </a:pPr>
                      <a:t>[ИМЯ КАТЕГОРИИ]</a:t>
                    </a:fld>
                    <a:r>
                      <a:rPr lang="ru-RU" baseline="0" dirty="0"/>
                      <a:t>
</a:t>
                    </a:r>
                    <a:r>
                      <a:rPr lang="ru-RU" baseline="0" dirty="0" smtClean="0"/>
                      <a:t>11,1 </a:t>
                    </a:r>
                    <a:r>
                      <a:rPr lang="ru-RU" baseline="0" dirty="0"/>
                      <a:t>%</a:t>
                    </a:r>
                  </a:p>
                </c:rich>
              </c:tx>
              <c:spPr>
                <a:solidFill>
                  <a:srgbClr val="14967C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3-B25C-420D-8289-F2CD90CBF39D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  <c15:dlblFieldTable/>
                  <c15:showDataLabelsRange val="0"/>
                </c:ext>
              </c:extLst>
            </c:dLbl>
            <c:dLbl>
              <c:idx val="3"/>
              <c:layout/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dirty="0" smtClean="0"/>
                      <a:t>25</a:t>
                    </a:r>
                    <a:r>
                      <a:rPr lang="ru-RU" baseline="0" dirty="0" smtClean="0"/>
                      <a:t> 000,0</a:t>
                    </a:r>
                    <a:r>
                      <a:rPr lang="ru-RU" dirty="0" smtClean="0"/>
                      <a:t> </a:t>
                    </a:r>
                    <a:r>
                      <a:rPr lang="ru-RU" dirty="0"/>
                      <a:t>тис. грн Фінансова підтримка та поповнення статутного фону МКП «</a:t>
                    </a:r>
                    <a:r>
                      <a:rPr lang="ru-RU" dirty="0" err="1"/>
                      <a:t>Покроводоканал</a:t>
                    </a:r>
                    <a:r>
                      <a:rPr lang="ru-RU" dirty="0"/>
                      <a:t>»  </a:t>
                    </a:r>
                    <a:r>
                      <a:rPr lang="ru-RU" dirty="0" smtClean="0"/>
                      <a:t>24,5% </a:t>
                    </a:r>
                    <a:endParaRPr lang="ru-RU" dirty="0"/>
                  </a:p>
                </c:rich>
              </c:tx>
              <c:spPr>
                <a:solidFill>
                  <a:srgbClr val="92D050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B25C-420D-8289-F2CD90CBF39D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layout/>
                </c:ext>
              </c:extLst>
            </c:dLbl>
            <c:dLbl>
              <c:idx val="4"/>
              <c:layout>
                <c:manualLayout>
                  <c:x val="0.26903190212097583"/>
                  <c:y val="0"/>
                </c:manualLayout>
              </c:layout>
              <c:tx>
                <c:rich>
                  <a:bodyPr rot="0" spcFirstLastPara="1" vertOverflow="clip" horzOverflow="clip" vert="horz" wrap="square" lIns="36576" tIns="18288" rIns="36576" bIns="18288" anchor="ctr" anchorCtr="1">
                    <a:spAutoFit/>
                  </a:bodyPr>
                  <a:lstStyle/>
                  <a:p>
                    <a:pPr>
                      <a:defRPr sz="1197" b="1" i="0" u="none" strike="noStrike" kern="1200" baseline="0">
                        <a:solidFill>
                          <a:schemeClr val="tx1"/>
                        </a:solidFill>
                        <a:latin typeface="Book Antiqua" panose="02040602050305030304" pitchFamily="18" charset="0"/>
                        <a:ea typeface="+mn-ea"/>
                        <a:cs typeface="+mn-cs"/>
                      </a:defRPr>
                    </a:pPr>
                    <a:r>
                      <a:rPr lang="ru-RU" baseline="0" dirty="0"/>
                      <a:t>3 680,4 тис. </a:t>
                    </a:r>
                    <a:r>
                      <a:rPr lang="ru-RU" baseline="0" dirty="0" err="1"/>
                      <a:t>грн</a:t>
                    </a:r>
                    <a:r>
                      <a:rPr lang="ru-RU" baseline="0" dirty="0"/>
                      <a:t> </a:t>
                    </a:r>
                    <a:fld id="{7C2E2C3F-8B25-402E-9602-41B108D66F29}" type="CATEGORYNAME">
                      <a:rPr lang="ru-RU" smtClean="0"/>
                      <a:pPr>
                        <a:defRPr/>
                      </a:pPr>
                      <a:t>[ИМЯ КАТЕГОРИИ]</a:t>
                    </a:fld>
                    <a:r>
                      <a:rPr lang="ru-RU" baseline="0" dirty="0"/>
                      <a:t>
21 ,5 %</a:t>
                    </a:r>
                  </a:p>
                </c:rich>
              </c:tx>
              <c:spPr>
                <a:solidFill>
                  <a:srgbClr val="E87D37"/>
                </a:solidFill>
                <a:ln>
                  <a:solidFill>
                    <a:prstClr val="black">
                      <a:lumMod val="25000"/>
                      <a:lumOff val="75000"/>
                    </a:prstClr>
                  </a:solidFill>
                </a:ln>
                <a:effectLst/>
              </c:spPr>
              <c:txPr>
                <a:bodyPr rot="0" spcFirstLastPara="1" vertOverflow="clip" horzOverflow="clip" vert="horz" wrap="square" lIns="36576" tIns="18288" rIns="36576" bIns="18288" anchor="ctr" anchorCtr="1">
                  <a:spAutoFit/>
                </a:bodyPr>
                <a:lstStyle/>
                <a:p>
                  <a:pPr>
                    <a:defRPr sz="1197" b="1" i="0" u="none" strike="noStrike" kern="1200" baseline="0">
                      <a:solidFill>
                        <a:schemeClr val="tx1"/>
                      </a:solidFill>
                      <a:latin typeface="Book Antiqua" panose="02040602050305030304" pitchFamily="18" charset="0"/>
                      <a:ea typeface="+mn-ea"/>
                      <a:cs typeface="+mn-cs"/>
                    </a:defRPr>
                  </a:pPr>
                  <a:endParaRPr lang="ru-RU"/>
                </a:p>
              </c:txPr>
              <c:dLblPos val="bestFit"/>
              <c:showLegendKey val="0"/>
              <c:showVal val="0"/>
              <c:showCatName val="1"/>
              <c:showSerName val="0"/>
              <c:showPercent val="1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5-B25C-420D-8289-F2CD90CBF39D}"/>
                </c:ext>
                <c:ext xmlns:c15="http://schemas.microsoft.com/office/drawing/2012/chart" uri="{CE6537A1-D6FC-4f65-9D91-7224C49458BB}">
                  <c15:spPr xmlns:c15="http://schemas.microsoft.com/office/drawing/2012/chart">
                    <a:prstGeom prst="wedgeRectCallout">
                      <a:avLst/>
                    </a:prstGeom>
                    <a:noFill/>
                    <a:ln>
                      <a:noFill/>
                    </a:ln>
                  </c15:spPr>
                  <c15:dlblFieldTable/>
                  <c15:showDataLabelsRange val="0"/>
                </c:ext>
              </c:extLst>
            </c:dLbl>
            <c:spPr>
              <a:solidFill>
                <a:prstClr val="white"/>
              </a:solidFill>
              <a:ln>
                <a:solidFill>
                  <a:prstClr val="black">
                    <a:lumMod val="25000"/>
                    <a:lumOff val="75000"/>
                  </a:prstClr>
                </a:solidFill>
              </a:ln>
              <a:effectLst/>
            </c:spPr>
            <c:txPr>
              <a:bodyPr rot="0" spcFirstLastPara="1" vertOverflow="clip" horzOverflow="clip" vert="horz" wrap="square" lIns="36576" tIns="18288" rIns="36576" bIns="18288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tx1"/>
                    </a:solidFill>
                    <a:latin typeface="Book Antiqua" panose="02040602050305030304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 xmlns:c16r2="http://schemas.microsoft.com/office/drawing/2015/06/chart"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  <a:noFill/>
                  <a:ln>
                    <a:noFill/>
                  </a:ln>
                </c15:spPr>
              </c:ext>
            </c:extLst>
          </c:dLbls>
          <c:cat>
            <c:strRef>
              <c:f>Лист1!$A$2:$A$5</c:f>
              <c:strCache>
                <c:ptCount val="4"/>
                <c:pt idx="0">
                  <c:v>Обслуговування та ремонти об'єктів комунальної сфери</c:v>
                </c:pt>
                <c:pt idx="1">
                  <c:v>Благоустрій міста: заходи з прибирання, озеленення, утримання мереж ЗО та інше</c:v>
                </c:pt>
                <c:pt idx="2">
                  <c:v>Житлкосервіс: утримання та обслуговування соціальних гуртожитків</c:v>
                </c:pt>
                <c:pt idx="3">
                  <c:v>Фінансова підтримка та поповнення статутного фонду МКП "Покроводоканал"  </c:v>
                </c:pt>
              </c:strCache>
            </c:strRef>
          </c:cat>
          <c:val>
            <c:numRef>
              <c:f>Лист1!$B$2:$B$5</c:f>
              <c:numCache>
                <c:formatCode>#,##0.00</c:formatCode>
                <c:ptCount val="4"/>
                <c:pt idx="0">
                  <c:v>25695.200000000001</c:v>
                </c:pt>
                <c:pt idx="1">
                  <c:v>40119.1</c:v>
                </c:pt>
                <c:pt idx="2">
                  <c:v>11352.7</c:v>
                </c:pt>
                <c:pt idx="3" formatCode="General">
                  <c:v>25000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25C-420D-8289-F2CD90CBF39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b="1">
          <a:solidFill>
            <a:schemeClr val="tx1"/>
          </a:solidFill>
          <a:latin typeface="Book Antiqua" panose="02040602050305030304" pitchFamily="18" charset="0"/>
        </a:defRPr>
      </a:pPr>
      <a:endParaRPr lang="ru-RU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 w="25400">
          <a:noFill/>
        </a:ln>
        <a:effectLst/>
        <a:sp3d/>
      </c:spPr>
    </c:sideWall>
    <c:backWall>
      <c:thickness val="0"/>
      <c:spPr>
        <a:noFill/>
        <a:ln w="25400"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"/>
          <c:y val="0"/>
          <c:w val="0.9954274847961424"/>
          <c:h val="0.43068534499750921"/>
        </c:manualLayout>
      </c:layout>
      <c:bar3DChart>
        <c:barDir val="col"/>
        <c:grouping val="standar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Лист1!$A$2:$A$10</c:f>
              <c:strCache>
                <c:ptCount val="2"/>
                <c:pt idx="0">
                  <c:v>Базова дотація</c:v>
                </c:pt>
                <c:pt idx="1">
                  <c:v>Освітня субвенція</c:v>
                </c:pt>
              </c:strCache>
            </c:strRef>
          </c:cat>
          <c:val>
            <c:numRef>
              <c:f>Лист1!$B$2:$B$10</c:f>
              <c:numCache>
                <c:formatCode>#\ ##0.0</c:formatCode>
                <c:ptCount val="2"/>
                <c:pt idx="0">
                  <c:v>92732.800000000003</c:v>
                </c:pt>
                <c:pt idx="1">
                  <c:v>75860.600000000006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355A-4689-8FF1-1175836E71EA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cat>
            <c:strRef>
              <c:f>Лист1!$A$2:$A$10</c:f>
              <c:strCache>
                <c:ptCount val="2"/>
                <c:pt idx="0">
                  <c:v>Базова дотація</c:v>
                </c:pt>
                <c:pt idx="1">
                  <c:v>Освітня субвенція</c:v>
                </c:pt>
              </c:strCache>
            </c:strRef>
          </c:cat>
          <c:val>
            <c:numRef>
              <c:f>Лист1!$C$2:$C$10</c:f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355A-4689-8FF1-1175836E71E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shape val="box"/>
        <c:axId val="219612768"/>
        <c:axId val="219613160"/>
        <c:axId val="219285752"/>
      </c:bar3DChart>
      <c:catAx>
        <c:axId val="219612768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219613160"/>
        <c:crosses val="autoZero"/>
        <c:auto val="0"/>
        <c:lblAlgn val="ctr"/>
        <c:lblOffset val="100"/>
        <c:noMultiLvlLbl val="0"/>
      </c:catAx>
      <c:valAx>
        <c:axId val="219613160"/>
        <c:scaling>
          <c:orientation val="minMax"/>
        </c:scaling>
        <c:delete val="1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\ ##0.0" sourceLinked="1"/>
        <c:majorTickMark val="none"/>
        <c:minorTickMark val="none"/>
        <c:tickLblPos val="nextTo"/>
        <c:crossAx val="219612768"/>
        <c:crosses val="autoZero"/>
        <c:crossBetween val="between"/>
      </c:valAx>
      <c:serAx>
        <c:axId val="219285752"/>
        <c:scaling>
          <c:orientation val="minMax"/>
        </c:scaling>
        <c:delete val="1"/>
        <c:axPos val="b"/>
        <c:majorTickMark val="out"/>
        <c:minorTickMark val="none"/>
        <c:tickLblPos val="nextTo"/>
        <c:crossAx val="219613160"/>
        <c:crosses val="autoZero"/>
      </c:ser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bg1"/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000" b="0" i="0" u="none" strike="noStrike" kern="1200" baseline="0">
                <a:solidFill>
                  <a:schemeClr val="bg1"/>
                </a:solidFill>
                <a:latin typeface="Book Antiqua" panose="02040602050305030304" pitchFamily="18" charset="0"/>
                <a:ea typeface="+mn-ea"/>
                <a:cs typeface="+mn-cs"/>
              </a:defRPr>
            </a:pPr>
            <a:endParaRPr lang="ru-RU"/>
          </a:p>
        </c:txPr>
      </c:dTable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>
          <a:latin typeface="Book Antiqua" panose="02040602050305030304" pitchFamily="18" charset="0"/>
        </a:defRPr>
      </a:pPr>
      <a:endParaRPr lang="ru-R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6" name="Rectangle 8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2945244" cy="495653"/>
          </a:xfrm>
          <a:prstGeom prst="rect">
            <a:avLst/>
          </a:prstGeom>
          <a:noFill/>
          <a:ln>
            <a:noFill/>
          </a:ln>
        </p:spPr>
        <p:txBody>
          <a:bodyPr vert="horz" wrap="square" lIns="93341" tIns="46669" rIns="93341" bIns="46669" numCol="1" anchor="t" anchorCtr="0" compatLnSpc="1">
            <a:prstTxWarp prst="textNoShape">
              <a:avLst/>
            </a:prstTxWarp>
          </a:bodyPr>
          <a:lstStyle>
            <a:lvl1pPr defTabSz="931529" eaLnBrk="0" fontAlgn="auto" hangingPunct="0">
              <a:spcBef>
                <a:spcPts val="0"/>
              </a:spcBef>
              <a:spcAft>
                <a:spcPts val="0"/>
              </a:spcAft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4339" name="Rectangle 9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6125"/>
            <a:ext cx="4962525" cy="37211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58" name="Rectangle 10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5633" y="4715493"/>
            <a:ext cx="4986411" cy="4465969"/>
          </a:xfrm>
          <a:prstGeom prst="rect">
            <a:avLst/>
          </a:prstGeom>
          <a:noFill/>
          <a:ln>
            <a:noFill/>
          </a:ln>
        </p:spPr>
        <p:txBody>
          <a:bodyPr vert="horz" wrap="square" lIns="93341" tIns="46669" rIns="93341" bIns="4666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2059" name="Rectangle 11"/>
          <p:cNvSpPr>
            <a:spLocks noGrp="1" noChangeArrowheads="1"/>
          </p:cNvSpPr>
          <p:nvPr>
            <p:ph type="dt" idx="1"/>
          </p:nvPr>
        </p:nvSpPr>
        <p:spPr bwMode="auto">
          <a:xfrm>
            <a:off x="3852431" y="0"/>
            <a:ext cx="2945244" cy="495653"/>
          </a:xfrm>
          <a:prstGeom prst="rect">
            <a:avLst/>
          </a:prstGeom>
          <a:noFill/>
          <a:ln>
            <a:noFill/>
          </a:ln>
        </p:spPr>
        <p:txBody>
          <a:bodyPr vert="horz" wrap="square" lIns="93341" tIns="46669" rIns="93341" bIns="46669" numCol="1" anchor="t" anchorCtr="0" compatLnSpc="1">
            <a:prstTxWarp prst="textNoShape">
              <a:avLst/>
            </a:prstTxWarp>
          </a:bodyPr>
          <a:lstStyle>
            <a:lvl1pPr algn="r" defTabSz="931529" eaLnBrk="0" fontAlgn="auto" hangingPunct="0">
              <a:spcBef>
                <a:spcPts val="0"/>
              </a:spcBef>
              <a:spcAft>
                <a:spcPts val="0"/>
              </a:spcAft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060" name="Rectangle 12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1" y="9430985"/>
            <a:ext cx="2945244" cy="495653"/>
          </a:xfrm>
          <a:prstGeom prst="rect">
            <a:avLst/>
          </a:prstGeom>
          <a:noFill/>
          <a:ln>
            <a:noFill/>
          </a:ln>
        </p:spPr>
        <p:txBody>
          <a:bodyPr vert="horz" wrap="square" lIns="93341" tIns="46669" rIns="93341" bIns="46669" numCol="1" anchor="b" anchorCtr="0" compatLnSpc="1">
            <a:prstTxWarp prst="textNoShape">
              <a:avLst/>
            </a:prstTxWarp>
          </a:bodyPr>
          <a:lstStyle>
            <a:lvl1pPr defTabSz="931529" eaLnBrk="0" fontAlgn="auto" hangingPunct="0">
              <a:spcBef>
                <a:spcPts val="0"/>
              </a:spcBef>
              <a:spcAft>
                <a:spcPts val="0"/>
              </a:spcAft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061" name="Rectangle 13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2431" y="9430985"/>
            <a:ext cx="2945244" cy="495653"/>
          </a:xfrm>
          <a:prstGeom prst="rect">
            <a:avLst/>
          </a:prstGeom>
          <a:noFill/>
          <a:ln>
            <a:noFill/>
          </a:ln>
        </p:spPr>
        <p:txBody>
          <a:bodyPr vert="horz" wrap="square" lIns="93341" tIns="46669" rIns="93341" bIns="46669" numCol="1" anchor="b" anchorCtr="0" compatLnSpc="1">
            <a:prstTxWarp prst="textNoShape">
              <a:avLst/>
            </a:prstTxWarp>
          </a:bodyPr>
          <a:lstStyle>
            <a:lvl1pPr algn="r" defTabSz="931529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F1FE7348-19FF-4C68-90A8-5AA8F5F1B2F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492283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79AC4CDD-2A11-4697-8E2B-450A801234B4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8379D55-8975-4467-9179-FA48879AB80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6557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7AFF44BC-93BC-4964-88A3-8022890ED6BB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6A0928-3F3B-49A7-B9FF-062A60B925C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18104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CBE9E96-2986-4AA8-AC59-B9328A329598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FB32376-AF4F-41D0-A884-EA59CA63EEE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13268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8773629-E881-4766-9863-3CF281B29915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ACDC79E-8A63-4409-A7A2-9944FF365552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45714692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BBA1D4F-0D52-46B5-B707-4BDA495B3ABD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696BCE6-363E-4AA6-B0CF-1B02C31EC50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850743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0B06973-9B22-485C-A2CD-29C5BA07AEB1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D71D6A5-4B22-4EC4-BF76-FD1032D7CA0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66983205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0B06973-9B22-485C-A2CD-29C5BA07AEB1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D71D6A5-4B22-4EC4-BF76-FD1032D7CA0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851196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4D7468E-9EB7-4204-84E3-68FC75F293A0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E1FC43-FF38-4A10-9311-940CB9180572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32632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06684C74-195E-4B6B-AEB1-77F39018A1E9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DA859A7-0A8F-4A6B-B159-557692CF610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29275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A98A3F7-86ED-4F6D-AAEC-06CF7EB44417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A5EC657-BD99-4907-8E39-0FE6319892A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84306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7C87F5E-0F6D-4262-820D-03820E99618A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B380D01-EF58-4BB9-B141-9C38AD7351B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7326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D3F067D-51FB-4997-A07D-FAC4CBD3E472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0FBE38-98A7-4DC1-BF91-696E607EA7B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2221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053D265-23B3-4737-B24B-2764345FF083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0C0ED44-843A-429F-83AB-C5DBDC7DCB9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70630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96D25EC-3EAD-411B-8E72-6804390E540E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A7F1EB7-9BC9-46E8-86DD-A301154EA5F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1412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54AC38A-56B0-470D-9DCF-77CDE4DBBAFD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A1C1645-F3C2-4F4B-9874-FC8E574810E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30173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3B6F398-02C7-4986-845A-68A2284A7631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467EB93-8489-4FA9-BA9C-91740B89E46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42748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0017EAFB-ECFB-498C-B0A6-D8E691CF2229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4CE4661-9C85-433D-81A3-95680B0E21D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675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pPr>
              <a:defRPr/>
            </a:pPr>
            <a:fld id="{90B06973-9B22-485C-A2CD-29C5BA07AEB1}" type="datetimeFigureOut">
              <a:rPr lang="en-US" smtClean="0"/>
              <a:pPr>
                <a:defRPr/>
              </a:pPr>
              <a:t>12/16/2025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pPr>
              <a:defRPr/>
            </a:pPr>
            <a:fld id="{5D71D6A5-4B22-4EC4-BF76-FD1032D7CA0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42192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829" r:id="rId1"/>
    <p:sldLayoutId id="2147483830" r:id="rId2"/>
    <p:sldLayoutId id="2147483831" r:id="rId3"/>
    <p:sldLayoutId id="2147483832" r:id="rId4"/>
    <p:sldLayoutId id="2147483833" r:id="rId5"/>
    <p:sldLayoutId id="2147483834" r:id="rId6"/>
    <p:sldLayoutId id="2147483835" r:id="rId7"/>
    <p:sldLayoutId id="2147483836" r:id="rId8"/>
    <p:sldLayoutId id="2147483837" r:id="rId9"/>
    <p:sldLayoutId id="2147483838" r:id="rId10"/>
    <p:sldLayoutId id="2147483839" r:id="rId11"/>
    <p:sldLayoutId id="2147483840" r:id="rId12"/>
    <p:sldLayoutId id="2147483841" r:id="rId13"/>
    <p:sldLayoutId id="2147483842" r:id="rId14"/>
    <p:sldLayoutId id="2147483843" r:id="rId15"/>
    <p:sldLayoutId id="2147483844" r:id="rId16"/>
    <p:sldLayoutId id="2147483845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63000">
              <a:schemeClr val="bg2">
                <a:tint val="97000"/>
                <a:hueMod val="92000"/>
                <a:satMod val="169000"/>
                <a:lumMod val="164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2" name="Rectangle 6"/>
          <p:cNvSpPr>
            <a:spLocks noGrp="1" noChangeArrowheads="1"/>
          </p:cNvSpPr>
          <p:nvPr>
            <p:ph type="ctrTitle"/>
          </p:nvPr>
        </p:nvSpPr>
        <p:spPr>
          <a:xfrm>
            <a:off x="251520" y="1556792"/>
            <a:ext cx="8487179" cy="3744416"/>
          </a:xfrm>
        </p:spPr>
        <p:txBody>
          <a:bodyPr>
            <a:normAutofit fontScale="90000"/>
          </a:bodyPr>
          <a:lstStyle/>
          <a:p>
            <a:pPr algn="ctr">
              <a:defRPr/>
            </a:pPr>
            <a:r>
              <a:rPr lang="uk-UA" sz="4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/>
            </a:r>
            <a:br>
              <a:rPr lang="uk-UA" sz="4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r>
              <a:rPr lang="uk-UA" sz="4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 про бюджет</a:t>
            </a:r>
            <a:br>
              <a:rPr lang="uk-UA" sz="4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r>
              <a:rPr lang="uk-UA" sz="4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 </a:t>
            </a:r>
            <a:r>
              <a:rPr lang="uk-UA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Покровської міської територіальної громади Дніпропетровської області</a:t>
            </a:r>
            <a:r>
              <a:rPr lang="uk-UA" dirty="0">
                <a:latin typeface="Book Antiqua" panose="02040602050305030304" pitchFamily="18" charset="0"/>
              </a:rPr>
              <a:t/>
            </a:r>
            <a:br>
              <a:rPr lang="uk-UA" dirty="0">
                <a:latin typeface="Book Antiqua" panose="02040602050305030304" pitchFamily="18" charset="0"/>
              </a:rPr>
            </a:br>
            <a:r>
              <a:rPr lang="uk-UA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н</a:t>
            </a:r>
            <a:r>
              <a:rPr lang="uk-UA" sz="4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а </a:t>
            </a:r>
            <a:r>
              <a:rPr lang="uk-UA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  </a:t>
            </a:r>
            <a:r>
              <a:rPr lang="uk-UA" sz="4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202</a:t>
            </a:r>
            <a:r>
              <a:rPr lang="uk-UA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6</a:t>
            </a:r>
            <a:r>
              <a:rPr lang="uk-UA" sz="4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 рік</a:t>
            </a:r>
          </a:p>
        </p:txBody>
      </p:sp>
      <p:sp>
        <p:nvSpPr>
          <p:cNvPr id="4" name="Rectangle 6"/>
          <p:cNvSpPr txBox="1">
            <a:spLocks noChangeArrowheads="1"/>
          </p:cNvSpPr>
          <p:nvPr/>
        </p:nvSpPr>
        <p:spPr>
          <a:xfrm>
            <a:off x="2414588" y="5172075"/>
            <a:ext cx="6324600" cy="1371600"/>
          </a:xfrm>
          <a:prstGeom prst="rect">
            <a:avLst/>
          </a:prstGeom>
        </p:spPr>
        <p:txBody>
          <a:bodyPr wrap="none">
            <a:normAutofit/>
          </a:bodyPr>
          <a:lstStyle>
            <a:lvl1pPr algn="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7200" b="0" kern="1200" spc="-225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100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pPr fontAlgn="auto">
              <a:spcAft>
                <a:spcPts val="0"/>
              </a:spcAft>
              <a:defRPr/>
            </a:pPr>
            <a:endParaRPr lang="ru-RU" sz="4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Rectangle 7"/>
          <p:cNvSpPr txBox="1">
            <a:spLocks noChangeArrowheads="1"/>
          </p:cNvSpPr>
          <p:nvPr/>
        </p:nvSpPr>
        <p:spPr>
          <a:xfrm>
            <a:off x="1915030" y="5882773"/>
            <a:ext cx="6823669" cy="618523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 algn="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2400" b="0" kern="120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25000"/>
                        <a:lumOff val="75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25000"/>
                        <a:lumOff val="75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25000"/>
                        <a:lumOff val="75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25000"/>
                        <a:lumOff val="75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Aft>
                <a:spcPts val="0"/>
              </a:spcAft>
              <a:defRPr/>
            </a:pPr>
            <a:endParaRPr lang="ru-RU" dirty="0">
              <a:solidFill>
                <a:schemeClr val="tx1"/>
              </a:solidFill>
              <a:latin typeface="Book Antiqua" panose="02040602050305030304" pitchFamily="18" charset="0"/>
            </a:endParaRPr>
          </a:p>
        </p:txBody>
      </p:sp>
      <p:pic>
        <p:nvPicPr>
          <p:cNvPr id="10246" name="Рисунок 1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1114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0247" name="Рисунок 2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07504" y="94924"/>
            <a:ext cx="1681163" cy="2106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64000">
              <a:schemeClr val="bg2">
                <a:tint val="97000"/>
                <a:hueMod val="92000"/>
                <a:satMod val="169000"/>
                <a:lumMod val="72000"/>
                <a:lumOff val="28000"/>
                <a:alpha val="97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2143338082"/>
              </p:ext>
            </p:extLst>
          </p:nvPr>
        </p:nvGraphicFramePr>
        <p:xfrm>
          <a:off x="30444" y="908720"/>
          <a:ext cx="9001000" cy="60932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899592" y="334397"/>
            <a:ext cx="770485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uk-UA" sz="2400" b="1" dirty="0">
                <a:solidFill>
                  <a:schemeClr val="bg1"/>
                </a:solidFill>
                <a:latin typeface="Book Antiqua" panose="02040602050305030304" pitchFamily="18" charset="0"/>
              </a:rPr>
              <a:t>Міжбюджетні трансферти </a:t>
            </a:r>
            <a:r>
              <a:rPr lang="uk-UA" sz="2400" b="1" smtClean="0">
                <a:solidFill>
                  <a:schemeClr val="bg1"/>
                </a:solidFill>
                <a:latin typeface="Book Antiqua" panose="02040602050305030304" pitchFamily="18" charset="0"/>
              </a:rPr>
              <a:t>168 </a:t>
            </a:r>
            <a:r>
              <a:rPr lang="uk-UA" sz="2400" b="1" smtClean="0">
                <a:solidFill>
                  <a:schemeClr val="bg1"/>
                </a:solidFill>
                <a:latin typeface="Book Antiqua" panose="02040602050305030304" pitchFamily="18" charset="0"/>
              </a:rPr>
              <a:t>59</a:t>
            </a:r>
            <a:r>
              <a:rPr lang="uk-UA" sz="2400" b="1" smtClean="0">
                <a:solidFill>
                  <a:schemeClr val="bg1"/>
                </a:solidFill>
                <a:latin typeface="Book Antiqua" panose="02040602050305030304" pitchFamily="18" charset="0"/>
              </a:rPr>
              <a:t>3,4тис</a:t>
            </a:r>
            <a:r>
              <a:rPr lang="uk-UA" sz="2400" b="1" dirty="0">
                <a:solidFill>
                  <a:schemeClr val="bg1"/>
                </a:solidFill>
                <a:latin typeface="Book Antiqua" panose="02040602050305030304" pitchFamily="18" charset="0"/>
              </a:rPr>
              <a:t>. грн</a:t>
            </a:r>
          </a:p>
          <a:p>
            <a:pPr algn="ctr"/>
            <a:endParaRPr lang="uk-UA" sz="2400" b="1" dirty="0">
              <a:solidFill>
                <a:schemeClr val="bg1"/>
              </a:solidFill>
              <a:latin typeface="Book Antiqua" panose="020406020503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680888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73000">
              <a:schemeClr val="bg2">
                <a:tint val="97000"/>
                <a:hueMod val="92000"/>
                <a:satMod val="169000"/>
                <a:lumMod val="164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3568" y="116632"/>
            <a:ext cx="7086600" cy="1008112"/>
          </a:xfrm>
        </p:spPr>
        <p:txBody>
          <a:bodyPr>
            <a:noAutofit/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/>
            </a:r>
            <a:b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Структура надходжень </a:t>
            </a:r>
            <a:b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до загального фонду бюджету</a:t>
            </a:r>
            <a:b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r>
              <a:rPr lang="uk-UA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534 658,4 </a:t>
            </a:r>
            <a: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тис. грн</a:t>
            </a:r>
            <a:b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endParaRPr lang="ru-RU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 Antiqua" panose="02040602050305030304" pitchFamily="18" charset="0"/>
            </a:endParaRPr>
          </a:p>
        </p:txBody>
      </p:sp>
      <p:graphicFrame>
        <p:nvGraphicFramePr>
          <p:cNvPr id="5" name="Диаграмма 4"/>
          <p:cNvGraphicFramePr/>
          <p:nvPr>
            <p:extLst>
              <p:ext uri="{D42A27DB-BD31-4B8C-83A1-F6EECF244321}">
                <p14:modId xmlns:p14="http://schemas.microsoft.com/office/powerpoint/2010/main" val="3907814265"/>
              </p:ext>
            </p:extLst>
          </p:nvPr>
        </p:nvGraphicFramePr>
        <p:xfrm>
          <a:off x="827584" y="1268760"/>
          <a:ext cx="7570248" cy="53285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Объект 6"/>
          <p:cNvSpPr>
            <a:spLocks noGrp="1"/>
          </p:cNvSpPr>
          <p:nvPr>
            <p:ph idx="1"/>
          </p:nvPr>
        </p:nvSpPr>
        <p:spPr>
          <a:xfrm flipH="1">
            <a:off x="438178" y="6407617"/>
            <a:ext cx="45719" cy="45719"/>
          </a:xfrm>
        </p:spPr>
        <p:txBody>
          <a:bodyPr>
            <a:normAutofit fontScale="25000" lnSpcReduction="20000"/>
          </a:bodyPr>
          <a:lstStyle/>
          <a:p>
            <a:endParaRPr lang="uk-UA" dirty="0"/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62000">
              <a:schemeClr val="bg2">
                <a:tint val="97000"/>
                <a:hueMod val="92000"/>
                <a:satMod val="169000"/>
                <a:lumMod val="164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5" y="116632"/>
            <a:ext cx="7754159" cy="1296144"/>
          </a:xfrm>
        </p:spPr>
        <p:txBody>
          <a:bodyPr>
            <a:normAutofit/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uk-UA" sz="2800" b="1" dirty="0">
                <a:solidFill>
                  <a:schemeClr val="bg1"/>
                </a:solidFill>
                <a:latin typeface="Book Antiqua" panose="02040602050305030304" pitchFamily="18" charset="0"/>
              </a:rPr>
              <a:t>Спеціальний фонд</a:t>
            </a:r>
            <a:br>
              <a:rPr lang="uk-UA" sz="2800" b="1" dirty="0">
                <a:solidFill>
                  <a:schemeClr val="bg1"/>
                </a:solidFill>
                <a:latin typeface="Book Antiqua" panose="02040602050305030304" pitchFamily="18" charset="0"/>
              </a:rPr>
            </a:br>
            <a:r>
              <a:rPr lang="uk-UA" sz="2800" b="1" dirty="0" smtClean="0">
                <a:solidFill>
                  <a:schemeClr val="bg1"/>
                </a:solidFill>
                <a:latin typeface="Book Antiqua" panose="02040602050305030304" pitchFamily="18" charset="0"/>
              </a:rPr>
              <a:t>11 958,1 тис</a:t>
            </a:r>
            <a:r>
              <a:rPr lang="uk-UA" sz="2800" b="1" dirty="0">
                <a:solidFill>
                  <a:schemeClr val="bg1"/>
                </a:solidFill>
                <a:latin typeface="Book Antiqua" panose="02040602050305030304" pitchFamily="18" charset="0"/>
              </a:rPr>
              <a:t>. грн.</a:t>
            </a:r>
            <a:endParaRPr lang="ru-RU" sz="2800" b="1" dirty="0">
              <a:solidFill>
                <a:schemeClr val="bg1"/>
              </a:solidFill>
              <a:latin typeface="Book Antiqua" panose="02040602050305030304" pitchFamily="18" charset="0"/>
            </a:endParaRPr>
          </a:p>
        </p:txBody>
      </p:sp>
      <p:graphicFrame>
        <p:nvGraphicFramePr>
          <p:cNvPr id="10" name="Диаграмма 9"/>
          <p:cNvGraphicFramePr/>
          <p:nvPr>
            <p:extLst>
              <p:ext uri="{D42A27DB-BD31-4B8C-83A1-F6EECF244321}">
                <p14:modId xmlns:p14="http://schemas.microsoft.com/office/powerpoint/2010/main" val="830380506"/>
              </p:ext>
            </p:extLst>
          </p:nvPr>
        </p:nvGraphicFramePr>
        <p:xfrm>
          <a:off x="755576" y="1420380"/>
          <a:ext cx="7632848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1" name="Объект 10"/>
          <p:cNvSpPr>
            <a:spLocks noGrp="1"/>
          </p:cNvSpPr>
          <p:nvPr>
            <p:ph idx="1"/>
          </p:nvPr>
        </p:nvSpPr>
        <p:spPr>
          <a:xfrm flipV="1">
            <a:off x="376105" y="458809"/>
            <a:ext cx="45719" cy="45719"/>
          </a:xfrm>
        </p:spPr>
        <p:txBody>
          <a:bodyPr>
            <a:normAutofit fontScale="25000" lnSpcReduction="20000"/>
          </a:bodyPr>
          <a:lstStyle/>
          <a:p>
            <a:pPr algn="ctr"/>
            <a:endParaRPr lang="uk-UA" dirty="0"/>
          </a:p>
        </p:txBody>
      </p:sp>
    </p:spTree>
  </p:cSld>
  <p:clrMapOvr>
    <a:masterClrMapping/>
  </p:clrMapOvr>
  <p:transition spd="slow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55000">
              <a:schemeClr val="tx2">
                <a:lumMod val="60000"/>
                <a:lumOff val="40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32408891"/>
              </p:ext>
            </p:extLst>
          </p:nvPr>
        </p:nvGraphicFramePr>
        <p:xfrm>
          <a:off x="35496" y="1096870"/>
          <a:ext cx="8424936" cy="57606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611560" y="-174"/>
            <a:ext cx="828092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uk-UA" sz="2400" b="1" dirty="0">
                <a:solidFill>
                  <a:schemeClr val="bg1"/>
                </a:solidFill>
                <a:latin typeface="Book Antiqua" panose="02040602050305030304" pitchFamily="18" charset="0"/>
              </a:rPr>
              <a:t>Структура видатків бюджету по галузям</a:t>
            </a:r>
          </a:p>
          <a:p>
            <a:pPr algn="ctr"/>
            <a:r>
              <a:rPr lang="uk-UA" sz="2400" b="1" dirty="0">
                <a:solidFill>
                  <a:schemeClr val="bg1"/>
                </a:solidFill>
                <a:latin typeface="Book Antiqua" panose="02040602050305030304" pitchFamily="18" charset="0"/>
              </a:rPr>
              <a:t> за загальним та спеціальним фондом</a:t>
            </a:r>
          </a:p>
          <a:p>
            <a:pPr algn="ctr"/>
            <a:r>
              <a:rPr lang="uk-UA" sz="2400" b="1" dirty="0">
                <a:solidFill>
                  <a:schemeClr val="bg1"/>
                </a:solidFill>
                <a:latin typeface="Book Antiqua" panose="02040602050305030304" pitchFamily="18" charset="0"/>
              </a:rPr>
              <a:t>546 616,5 тис. грн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74000">
              <a:schemeClr val="bg2">
                <a:tint val="97000"/>
                <a:hueMod val="92000"/>
                <a:satMod val="169000"/>
                <a:lumMod val="164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48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95143" y="332656"/>
            <a:ext cx="6245209" cy="792088"/>
          </a:xfrm>
        </p:spPr>
        <p:txBody>
          <a:bodyPr>
            <a:normAutofit fontScale="90000"/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uk-UA" sz="28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Освіта</a:t>
            </a:r>
            <a:br>
              <a:rPr lang="uk-UA" sz="28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r>
              <a:rPr lang="uk-UA" sz="20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 258 765,6 тис грн</a:t>
            </a:r>
            <a:endParaRPr lang="ru-RU" sz="20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 Antiqua" panose="02040602050305030304" pitchFamily="18" charset="0"/>
            </a:endParaRPr>
          </a:p>
        </p:txBody>
      </p:sp>
      <p:graphicFrame>
        <p:nvGraphicFramePr>
          <p:cNvPr id="5" name="Диаграмма 4"/>
          <p:cNvGraphicFramePr/>
          <p:nvPr>
            <p:extLst>
              <p:ext uri="{D42A27DB-BD31-4B8C-83A1-F6EECF244321}">
                <p14:modId xmlns:p14="http://schemas.microsoft.com/office/powerpoint/2010/main" val="1451258742"/>
              </p:ext>
            </p:extLst>
          </p:nvPr>
        </p:nvGraphicFramePr>
        <p:xfrm>
          <a:off x="575556" y="1340768"/>
          <a:ext cx="7848872" cy="53285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 flipH="1">
            <a:off x="539552" y="5373217"/>
            <a:ext cx="72008" cy="72008"/>
          </a:xfrm>
        </p:spPr>
        <p:txBody>
          <a:bodyPr>
            <a:normAutofit fontScale="25000" lnSpcReduction="20000"/>
          </a:bodyPr>
          <a:lstStyle/>
          <a:p>
            <a:r>
              <a:rPr lang="uk-UA" dirty="0"/>
              <a:t>       </a:t>
            </a:r>
          </a:p>
        </p:txBody>
      </p:sp>
    </p:spTree>
  </p:cSld>
  <p:clrMapOvr>
    <a:masterClrMapping/>
  </p:clrMapOvr>
  <p:transition spd="slow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75000">
              <a:schemeClr val="bg2">
                <a:tint val="97000"/>
                <a:hueMod val="92000"/>
                <a:satMod val="169000"/>
                <a:lumMod val="164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483768" y="332656"/>
            <a:ext cx="4032448" cy="792088"/>
          </a:xfrm>
        </p:spPr>
        <p:txBody>
          <a:bodyPr>
            <a:normAutofit fontScale="90000"/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uk-UA" sz="28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ОХОРОНА ЗДОРОВ’Я</a:t>
            </a:r>
            <a:br>
              <a:rPr lang="uk-UA" sz="28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r>
              <a:rPr lang="uk-UA" sz="28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26 024,0 </a:t>
            </a:r>
            <a:r>
              <a:rPr lang="uk-UA" sz="20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тис. грн</a:t>
            </a:r>
            <a:endParaRPr lang="ru-RU" sz="20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 Antiqua" panose="02040602050305030304" pitchFamily="18" charset="0"/>
            </a:endParaRPr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90529779"/>
              </p:ext>
            </p:extLst>
          </p:nvPr>
        </p:nvGraphicFramePr>
        <p:xfrm>
          <a:off x="179512" y="1268760"/>
          <a:ext cx="8568952" cy="55892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71000">
              <a:schemeClr val="bg2">
                <a:tint val="97000"/>
                <a:hueMod val="92000"/>
                <a:satMod val="169000"/>
                <a:lumMod val="164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40860" y="332656"/>
            <a:ext cx="7086600" cy="1008112"/>
          </a:xfrm>
        </p:spPr>
        <p:txBody>
          <a:bodyPr>
            <a:normAutofit/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Соціальний захист населення</a:t>
            </a:r>
            <a:b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69 960,5 тис. грн</a:t>
            </a:r>
            <a:endParaRPr lang="ru-RU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 Antiqua" panose="02040602050305030304" pitchFamily="18" charset="0"/>
            </a:endParaRPr>
          </a:p>
        </p:txBody>
      </p:sp>
      <p:graphicFrame>
        <p:nvGraphicFramePr>
          <p:cNvPr id="10" name="Диаграмма 9"/>
          <p:cNvGraphicFramePr/>
          <p:nvPr>
            <p:extLst>
              <p:ext uri="{D42A27DB-BD31-4B8C-83A1-F6EECF244321}">
                <p14:modId xmlns:p14="http://schemas.microsoft.com/office/powerpoint/2010/main" val="2054294171"/>
              </p:ext>
            </p:extLst>
          </p:nvPr>
        </p:nvGraphicFramePr>
        <p:xfrm>
          <a:off x="611560" y="1340768"/>
          <a:ext cx="8015900" cy="56886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ransition spd="slow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66000">
              <a:schemeClr val="bg2">
                <a:tint val="97000"/>
                <a:hueMod val="92000"/>
                <a:satMod val="169000"/>
                <a:lumMod val="164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95143" y="0"/>
            <a:ext cx="7086600" cy="1340768"/>
          </a:xfrm>
        </p:spPr>
        <p:txBody>
          <a:bodyPr/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Культура та спорт</a:t>
            </a:r>
            <a:b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</a:br>
            <a:r>
              <a:rPr lang="uk-UA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17 658,8 ТИС. грн</a:t>
            </a:r>
            <a:endParaRPr lang="ru-RU" sz="24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 Antiqua" panose="02040602050305030304" pitchFamily="18" charset="0"/>
            </a:endParaRPr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22911051"/>
              </p:ext>
            </p:extLst>
          </p:nvPr>
        </p:nvGraphicFramePr>
        <p:xfrm>
          <a:off x="611560" y="980728"/>
          <a:ext cx="8088164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ransition spd="slow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69000">
              <a:schemeClr val="bg2">
                <a:tint val="97000"/>
                <a:hueMod val="92000"/>
                <a:satMod val="169000"/>
                <a:lumMod val="164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63735285"/>
              </p:ext>
            </p:extLst>
          </p:nvPr>
        </p:nvGraphicFramePr>
        <p:xfrm>
          <a:off x="713805" y="980728"/>
          <a:ext cx="7458595" cy="54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691680" y="0"/>
            <a:ext cx="648072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uk-UA" sz="2400" b="1" dirty="0" smtClean="0">
                <a:solidFill>
                  <a:schemeClr val="bg1"/>
                </a:solidFill>
                <a:latin typeface="Book Antiqua" panose="02040602050305030304" pitchFamily="18" charset="0"/>
              </a:rPr>
              <a:t>ЖИТЛОВО-КОМУНАЛЬНА СФЕРА      102 167,0 </a:t>
            </a:r>
            <a:r>
              <a:rPr lang="uk-UA" sz="2400" b="1" dirty="0">
                <a:solidFill>
                  <a:schemeClr val="bg1"/>
                </a:solidFill>
                <a:latin typeface="Book Antiqua" panose="02040602050305030304" pitchFamily="18" charset="0"/>
              </a:rPr>
              <a:t>ТИС. </a:t>
            </a:r>
            <a:r>
              <a:rPr lang="uk-UA" sz="2400" b="1" dirty="0" smtClean="0">
                <a:solidFill>
                  <a:schemeClr val="bg1"/>
                </a:solidFill>
                <a:latin typeface="Book Antiqua" panose="02040602050305030304" pitchFamily="18" charset="0"/>
              </a:rPr>
              <a:t>ГРН </a:t>
            </a:r>
            <a:endParaRPr lang="uk-UA" sz="2400" b="1" dirty="0">
              <a:solidFill>
                <a:schemeClr val="bg1"/>
              </a:solidFill>
              <a:latin typeface="Book Antiqua" panose="02040602050305030304" pitchFamily="18" charset="0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BRANCHTO" val="262"/>
  <p:tag name="HOTSPOTTYPE" val="DefinedInNavigator"/>
  <p:tag name="DEFINEDINNAVIGATOR" val="True"/>
</p:tagLst>
</file>

<file path=ppt/theme/theme1.xml><?xml version="1.0" encoding="utf-8"?>
<a:theme xmlns:a="http://schemas.openxmlformats.org/drawingml/2006/main" name="Сектор">
  <a:themeElements>
    <a:clrScheme name="Сектор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Сектор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ектор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7E5288F6-6ED8-406A-AFB4-79CCA6DCE98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4217</TotalTime>
  <Words>282</Words>
  <Application>Microsoft Office PowerPoint</Application>
  <PresentationFormat>Экран (4:3)</PresentationFormat>
  <Paragraphs>84</Paragraphs>
  <Slides>10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7" baseType="lpstr">
      <vt:lpstr>Arial</vt:lpstr>
      <vt:lpstr>Book Antiqua</vt:lpstr>
      <vt:lpstr>Century Gothic</vt:lpstr>
      <vt:lpstr>Corbel</vt:lpstr>
      <vt:lpstr>Times New Roman</vt:lpstr>
      <vt:lpstr>Wingdings 3</vt:lpstr>
      <vt:lpstr>Сектор</vt:lpstr>
      <vt:lpstr>  про бюджет  Покровської міської територіальної громади Дніпропетровської області на   2026 рік</vt:lpstr>
      <vt:lpstr> Структура надходжень  до загального фонду бюджету 534 658,4 тис. грн </vt:lpstr>
      <vt:lpstr>Спеціальний фонд 11 958,1 тис. грн.</vt:lpstr>
      <vt:lpstr>Презентация PowerPoint</vt:lpstr>
      <vt:lpstr>Освіта  258 765,6 тис грн</vt:lpstr>
      <vt:lpstr>ОХОРОНА ЗДОРОВ’Я 26 024,0 тис. грн</vt:lpstr>
      <vt:lpstr>Соціальний захист населення 69 960,5 тис. грн</vt:lpstr>
      <vt:lpstr>Культура та спорт 17 658,8 ТИС. грн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ФІНАНСОВЕ УПРАВЛІННЯ</dc:title>
  <dc:creator>Пользователь Windows</dc:creator>
  <cp:lastModifiedBy>WORK</cp:lastModifiedBy>
  <cp:revision>386</cp:revision>
  <cp:lastPrinted>2025-12-16T09:29:38Z</cp:lastPrinted>
  <dcterms:created xsi:type="dcterms:W3CDTF">2017-03-07T09:17:34Z</dcterms:created>
  <dcterms:modified xsi:type="dcterms:W3CDTF">2025-12-16T09:56:01Z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TC010184381049</vt:lpwstr>
  </property>
</Properties>
</file>

<file path=docProps/thumbnail.jpeg>
</file>